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xlsx" ContentType="application/haansoftxlsx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2"/>
  </p:notesMasterIdLst>
  <p:sldIdLst>
    <p:sldId id="257" r:id="rId2"/>
    <p:sldId id="267" r:id="rId3"/>
    <p:sldId id="269" r:id="rId4"/>
    <p:sldId id="260" r:id="rId5"/>
    <p:sldId id="270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6" r:id="rId14"/>
    <p:sldId id="271" r:id="rId15"/>
    <p:sldId id="291" r:id="rId16"/>
    <p:sldId id="282" r:id="rId17"/>
    <p:sldId id="292" r:id="rId18"/>
    <p:sldId id="293" r:id="rId19"/>
    <p:sldId id="272" r:id="rId20"/>
    <p:sldId id="288" r:id="rId21"/>
    <p:sldId id="283" r:id="rId22"/>
    <p:sldId id="295" r:id="rId23"/>
    <p:sldId id="287" r:id="rId24"/>
    <p:sldId id="289" r:id="rId25"/>
    <p:sldId id="290" r:id="rId26"/>
    <p:sldId id="273" r:id="rId27"/>
    <p:sldId id="294" r:id="rId28"/>
    <p:sldId id="285" r:id="rId29"/>
    <p:sldId id="274" r:id="rId30"/>
    <p:sldId id="266" r:id="rId31"/>
  </p:sldIdLst>
  <p:sldSz cx="12192000" cy="6858000"/>
  <p:notesSz cx="6858000" cy="9144000"/>
  <p:embeddedFontLst>
    <p:embeddedFont>
      <p:font typeface="a옛날사진관4" panose="02020600000000000000" pitchFamily="18" charset="-127"/>
      <p:regular r:id="rId33"/>
    </p:embeddedFont>
    <p:embeddedFont>
      <p:font typeface="a옛날사진관5" panose="02020600000000000000" pitchFamily="18" charset="-127"/>
      <p:regular r:id="rId34"/>
    </p:embeddedFont>
    <p:embeddedFont>
      <p:font typeface="a옛날사진관3" panose="02020600000000000000" pitchFamily="18" charset="-127"/>
      <p:regular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Bahnschrift" panose="020B0502040204020203" pitchFamily="34" charset="0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3368"/>
    <a:srgbClr val="9092A5"/>
    <a:srgbClr val="FF4858"/>
    <a:srgbClr val="0062BA"/>
    <a:srgbClr val="9FD0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69" autoAdjust="0"/>
    <p:restoredTop sz="95111" autoAdjust="0"/>
  </p:normalViewPr>
  <p:slideViewPr>
    <p:cSldViewPr snapToGrid="0">
      <p:cViewPr varScale="1">
        <p:scale>
          <a:sx n="109" d="100"/>
          <a:sy n="109" d="100"/>
        </p:scale>
        <p:origin x="3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88888888888811181215151616161616161616161616161616161140414141414141424242424242424242434343434343434411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9092A5"/>
            </a:solidFill>
            <a:ln w="19050" cap="rnd">
              <a:noFill/>
              <a:round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9092A5"/>
              </a:solidFill>
              <a:ln w="190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06-4242-9E02-C0AD6628A6D3}"/>
              </c:ext>
            </c:extLst>
          </c:dPt>
          <c:dPt>
            <c:idx val="5"/>
            <c:invertIfNegative val="0"/>
            <c:bubble3D val="0"/>
            <c:spPr>
              <a:solidFill>
                <a:srgbClr val="C00000"/>
              </a:solidFill>
              <a:ln w="190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06-4242-9E02-C0AD6628A6D3}"/>
              </c:ext>
            </c:extLst>
          </c:dPt>
          <c:dLbls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11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B106-4242-9E02-C0AD6628A6D3}"/>
                </c:ext>
              </c:extLst>
            </c:dLbl>
            <c:dLbl>
              <c:idx val="11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b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B106-4242-9E02-C0AD6628A6D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tx1">
                        <a:lumMod val="65000"/>
                        <a:lumOff val="35000"/>
                      </a:schemeClr>
                    </a:solidFill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Sheet1!$B$2:$B$13</c:f>
              <c:numCache>
                <c:formatCode>0%</c:formatCode>
                <c:ptCount val="12"/>
                <c:pt idx="0">
                  <c:v>0.3</c:v>
                </c:pt>
                <c:pt idx="1">
                  <c:v>0.2</c:v>
                </c:pt>
                <c:pt idx="2">
                  <c:v>0.5</c:v>
                </c:pt>
                <c:pt idx="3">
                  <c:v>0.6</c:v>
                </c:pt>
                <c:pt idx="4">
                  <c:v>0.7</c:v>
                </c:pt>
                <c:pt idx="5">
                  <c:v>0.88</c:v>
                </c:pt>
                <c:pt idx="6">
                  <c:v>0.6</c:v>
                </c:pt>
                <c:pt idx="7">
                  <c:v>0.42</c:v>
                </c:pt>
                <c:pt idx="8">
                  <c:v>0.52</c:v>
                </c:pt>
                <c:pt idx="9">
                  <c:v>0.65</c:v>
                </c:pt>
                <c:pt idx="10">
                  <c:v>0.32</c:v>
                </c:pt>
                <c:pt idx="11">
                  <c:v>0.45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106-4242-9E02-C0AD6628A6D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00"/>
        <c:axId val="-1025881184"/>
        <c:axId val="-1025879552"/>
      </c:barChart>
      <c:catAx>
        <c:axId val="-1025881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025879552"/>
        <c:crosses val="autoZero"/>
        <c:auto val="1"/>
        <c:lblAlgn val="ctr"/>
        <c:lblOffset val="100"/>
        <c:noMultiLvlLbl val="0"/>
      </c:catAx>
      <c:valAx>
        <c:axId val="-1025879552"/>
        <c:scaling>
          <c:orientation val="minMax"/>
        </c:scaling>
        <c:delete val="1"/>
        <c:axPos val="l"/>
        <c:majorGridlines>
          <c:spPr>
            <a:ln w="3175">
              <a:solidFill>
                <a:srgbClr val="E3E5E9"/>
              </a:solidFill>
            </a:ln>
          </c:spPr>
        </c:majorGridlines>
        <c:numFmt formatCode="0%" sourceLinked="1"/>
        <c:majorTickMark val="none"/>
        <c:minorTickMark val="none"/>
        <c:tickLblPos val="nextTo"/>
        <c:crossAx val="-1025881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440084-C9E9-4433-8909-D030C8570D78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B381B4-790A-49FB-BC50-197DF90D9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630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"</a:t>
            </a:r>
            <a:r>
              <a:rPr lang="en-US" altLang="ko-KR" dirty="0" err="1" smtClean="0"/>
              <a:t>Vuetify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 적극적인 활용으로 깔끔하고 모던한 디자인의 </a:t>
            </a:r>
            <a:r>
              <a:rPr lang="ko-KR" altLang="en-US" dirty="0" err="1" smtClean="0"/>
              <a:t>반응형</a:t>
            </a:r>
            <a:r>
              <a:rPr lang="ko-KR" altLang="en-US" dirty="0" smtClean="0"/>
              <a:t> 웹</a:t>
            </a:r>
          </a:p>
          <a:p>
            <a:r>
              <a:rPr lang="ko-KR" altLang="en-US" dirty="0" smtClean="0"/>
              <a:t>모든 페이지의 </a:t>
            </a:r>
            <a:r>
              <a:rPr lang="ko-KR" altLang="en-US" dirty="0" err="1" smtClean="0"/>
              <a:t>섹션화를</a:t>
            </a:r>
            <a:r>
              <a:rPr lang="ko-KR" altLang="en-US" dirty="0" smtClean="0"/>
              <a:t> 통해 페이지 전반의 </a:t>
            </a:r>
            <a:r>
              <a:rPr lang="en-US" altLang="ko-KR" dirty="0" smtClean="0"/>
              <a:t>Lazy Loading</a:t>
            </a:r>
            <a:r>
              <a:rPr lang="ko-KR" altLang="en-US" dirty="0" smtClean="0"/>
              <a:t>을 구현하여</a:t>
            </a:r>
          </a:p>
          <a:p>
            <a:r>
              <a:rPr lang="ko-KR" altLang="en-US" dirty="0" smtClean="0"/>
              <a:t>많은 이미지를 불러오더라도 최초 </a:t>
            </a:r>
            <a:r>
              <a:rPr lang="ko-KR" altLang="en-US" dirty="0" err="1" smtClean="0"/>
              <a:t>로딩시간이</a:t>
            </a:r>
            <a:r>
              <a:rPr lang="ko-KR" altLang="en-US" dirty="0" smtClean="0"/>
              <a:t> 짧은 </a:t>
            </a:r>
            <a:r>
              <a:rPr lang="en-US" altLang="ko-KR" dirty="0" smtClean="0"/>
              <a:t>UX</a:t>
            </a:r>
          </a:p>
          <a:p>
            <a:r>
              <a:rPr lang="en-US" altLang="ko-KR" dirty="0" err="1" smtClean="0"/>
              <a:t>Vuex</a:t>
            </a:r>
            <a:r>
              <a:rPr lang="ko-KR" altLang="en-US" dirty="0" smtClean="0"/>
              <a:t>의 적극적인 활용과 세부 항목 </a:t>
            </a:r>
            <a:r>
              <a:rPr lang="ko-KR" altLang="en-US" dirty="0" err="1" smtClean="0"/>
              <a:t>컴포넌트화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체계적인 디렉토리 구조를 통해</a:t>
            </a:r>
          </a:p>
          <a:p>
            <a:r>
              <a:rPr lang="en-US" altLang="ko-KR" dirty="0" smtClean="0"/>
              <a:t>DX </a:t>
            </a:r>
            <a:r>
              <a:rPr lang="ko-KR" altLang="en-US" dirty="0" smtClean="0"/>
              <a:t>경험 상승</a:t>
            </a:r>
            <a:r>
              <a:rPr lang="en-US" altLang="ko-KR" dirty="0" smtClean="0"/>
              <a:t>"   "- </a:t>
            </a:r>
            <a:r>
              <a:rPr lang="ko-KR" altLang="en-US" dirty="0" smtClean="0"/>
              <a:t>디자인적으로 우수한 페이지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깔끔하고 직관적인 </a:t>
            </a:r>
            <a:r>
              <a:rPr lang="en-US" altLang="ko-KR" dirty="0" smtClean="0"/>
              <a:t>UI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기본 블로그 기능의 우수한 성능</a:t>
            </a:r>
            <a:r>
              <a:rPr lang="en-US" altLang="ko-KR" dirty="0" smtClean="0"/>
              <a:t>"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381B4-790A-49FB-BC50-197DF90D9DA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488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337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632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18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166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231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578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434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849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481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403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290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346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2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jpe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 flipV="1">
            <a:off x="74816" y="74812"/>
            <a:ext cx="12053453" cy="49879"/>
            <a:chOff x="179512" y="188640"/>
            <a:chExt cx="8856984" cy="72008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568" y="2725648"/>
            <a:ext cx="3341946" cy="1079930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 flipV="1">
            <a:off x="74815" y="6736078"/>
            <a:ext cx="12053453" cy="49879"/>
            <a:chOff x="179512" y="188640"/>
            <a:chExt cx="8856984" cy="72008"/>
          </a:xfrm>
        </p:grpSpPr>
        <p:cxnSp>
          <p:nvCxnSpPr>
            <p:cNvPr id="24" name="직선 연결선 2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466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AE80370A-E07D-4E8D-BF89-7C1604C04D65}"/>
              </a:ext>
            </a:extLst>
          </p:cNvPr>
          <p:cNvSpPr txBox="1"/>
          <p:nvPr/>
        </p:nvSpPr>
        <p:spPr>
          <a:xfrm>
            <a:off x="368723" y="310133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9FD04E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02</a:t>
            </a:r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아이디어 선정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4CD4EE-B0E8-4D48-A324-019DA0780778}"/>
              </a:ext>
            </a:extLst>
          </p:cNvPr>
          <p:cNvSpPr txBox="1"/>
          <p:nvPr/>
        </p:nvSpPr>
        <p:spPr>
          <a:xfrm>
            <a:off x="368723" y="924389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2-2 About </a:t>
            </a:r>
            <a:r>
              <a:rPr lang="ko-KR" altLang="en-US" dirty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강동훈</a:t>
            </a:r>
          </a:p>
        </p:txBody>
      </p:sp>
      <p:grpSp>
        <p:nvGrpSpPr>
          <p:cNvPr id="73" name="그룹 72"/>
          <p:cNvGrpSpPr/>
          <p:nvPr/>
        </p:nvGrpSpPr>
        <p:grpSpPr>
          <a:xfrm flipV="1">
            <a:off x="74816" y="74812"/>
            <a:ext cx="12053453" cy="49879"/>
            <a:chOff x="179512" y="188640"/>
            <a:chExt cx="8856984" cy="72008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6" name="그룹 75"/>
          <p:cNvGrpSpPr/>
          <p:nvPr/>
        </p:nvGrpSpPr>
        <p:grpSpPr>
          <a:xfrm flipV="1">
            <a:off x="74815" y="6736078"/>
            <a:ext cx="12053453" cy="49879"/>
            <a:chOff x="179512" y="188640"/>
            <a:chExt cx="8856984" cy="72008"/>
          </a:xfrm>
        </p:grpSpPr>
        <p:cxnSp>
          <p:nvCxnSpPr>
            <p:cNvPr id="77" name="직선 연결선 76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778" y="6283981"/>
            <a:ext cx="1134490" cy="36660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504" y="1041957"/>
            <a:ext cx="6006073" cy="546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28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72"/>
          <p:cNvGrpSpPr/>
          <p:nvPr/>
        </p:nvGrpSpPr>
        <p:grpSpPr>
          <a:xfrm flipV="1">
            <a:off x="74816" y="74812"/>
            <a:ext cx="12053453" cy="49879"/>
            <a:chOff x="179512" y="188640"/>
            <a:chExt cx="8856984" cy="72008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6" name="그룹 75"/>
          <p:cNvGrpSpPr/>
          <p:nvPr/>
        </p:nvGrpSpPr>
        <p:grpSpPr>
          <a:xfrm flipV="1">
            <a:off x="74815" y="6736078"/>
            <a:ext cx="12053453" cy="49879"/>
            <a:chOff x="179512" y="188640"/>
            <a:chExt cx="8856984" cy="72008"/>
          </a:xfrm>
        </p:grpSpPr>
        <p:cxnSp>
          <p:nvCxnSpPr>
            <p:cNvPr id="77" name="직선 연결선 76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778" y="6283981"/>
            <a:ext cx="1134490" cy="366604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6101541" y="74812"/>
            <a:ext cx="4502338" cy="6597841"/>
            <a:chOff x="1875015" y="759720"/>
            <a:chExt cx="4049070" cy="593361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5015" y="759720"/>
              <a:ext cx="4049070" cy="593361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98"/>
            <a:stretch/>
          </p:blipFill>
          <p:spPr>
            <a:xfrm>
              <a:off x="2490651" y="2891113"/>
              <a:ext cx="2760582" cy="224190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E80370A-E07D-4E8D-BF89-7C1604C04D65}"/>
              </a:ext>
            </a:extLst>
          </p:cNvPr>
          <p:cNvSpPr txBox="1"/>
          <p:nvPr/>
        </p:nvSpPr>
        <p:spPr>
          <a:xfrm>
            <a:off x="368723" y="310133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9FD04E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02</a:t>
            </a:r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아이디어 선정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4CD4EE-B0E8-4D48-A324-019DA0780778}"/>
              </a:ext>
            </a:extLst>
          </p:cNvPr>
          <p:cNvSpPr txBox="1"/>
          <p:nvPr/>
        </p:nvSpPr>
        <p:spPr>
          <a:xfrm>
            <a:off x="368723" y="924389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2-2 About </a:t>
            </a:r>
            <a:r>
              <a:rPr lang="ko-KR" altLang="en-US" dirty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강동훈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30626" y="1751807"/>
            <a:ext cx="4803112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i="1" dirty="0" smtClean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PERSONA</a:t>
            </a:r>
          </a:p>
          <a:p>
            <a:endParaRPr lang="en-US" altLang="ko-KR" sz="2400" b="1" i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sz="2400" dirty="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이름 </a:t>
            </a:r>
            <a:r>
              <a:rPr lang="en-US" altLang="ko-KR" sz="2400" dirty="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: </a:t>
            </a:r>
            <a:r>
              <a:rPr lang="ko-KR" altLang="en-US" sz="2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강동훈</a:t>
            </a:r>
            <a:endParaRPr lang="en-US" altLang="ko-KR" sz="24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2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sz="2400" dirty="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나이 </a:t>
            </a:r>
            <a:r>
              <a:rPr lang="en-US" altLang="ko-KR" sz="2400" dirty="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: </a:t>
            </a:r>
            <a:r>
              <a:rPr lang="en-US" altLang="ko-KR" sz="2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30</a:t>
            </a:r>
            <a:r>
              <a:rPr lang="ko-KR" altLang="en-US" sz="2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세</a:t>
            </a:r>
            <a:endParaRPr lang="en-US" altLang="ko-KR" sz="24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2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sz="2400" dirty="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학력 </a:t>
            </a:r>
            <a:r>
              <a:rPr lang="en-US" altLang="ko-KR" sz="2400" dirty="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: </a:t>
            </a:r>
            <a:r>
              <a:rPr lang="ko-KR" altLang="en-US" sz="2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한국외대 </a:t>
            </a:r>
            <a:r>
              <a:rPr lang="ko-KR" altLang="en-US" sz="24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프랑스어과</a:t>
            </a:r>
            <a:endParaRPr lang="en-US" altLang="ko-KR" sz="24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2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sz="2400" dirty="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특징 </a:t>
            </a:r>
            <a:r>
              <a:rPr lang="en-US" altLang="ko-KR" sz="2400" dirty="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: </a:t>
            </a:r>
            <a:r>
              <a:rPr lang="en-US" altLang="ko-KR" sz="2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SSAFY</a:t>
            </a:r>
            <a:r>
              <a:rPr lang="ko-KR" altLang="en-US" sz="2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에서 처음 개발에 입문하였으며 본인의 전공을 살려 해외로의 취업을 원하고 있음</a:t>
            </a:r>
            <a:endParaRPr lang="ko-KR" altLang="en-US" sz="2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578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72"/>
          <p:cNvGrpSpPr/>
          <p:nvPr/>
        </p:nvGrpSpPr>
        <p:grpSpPr>
          <a:xfrm flipV="1">
            <a:off x="74816" y="74812"/>
            <a:ext cx="12053453" cy="49879"/>
            <a:chOff x="179512" y="188640"/>
            <a:chExt cx="8856984" cy="72008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6" name="그룹 75"/>
          <p:cNvGrpSpPr/>
          <p:nvPr/>
        </p:nvGrpSpPr>
        <p:grpSpPr>
          <a:xfrm flipV="1">
            <a:off x="74815" y="6736078"/>
            <a:ext cx="12053453" cy="49879"/>
            <a:chOff x="179512" y="188640"/>
            <a:chExt cx="8856984" cy="72008"/>
          </a:xfrm>
        </p:grpSpPr>
        <p:cxnSp>
          <p:nvCxnSpPr>
            <p:cNvPr id="77" name="직선 연결선 76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778" y="6283981"/>
            <a:ext cx="1134490" cy="36660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926" y="463607"/>
            <a:ext cx="6606097" cy="55532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80370A-E07D-4E8D-BF89-7C1604C04D65}"/>
              </a:ext>
            </a:extLst>
          </p:cNvPr>
          <p:cNvSpPr txBox="1"/>
          <p:nvPr/>
        </p:nvSpPr>
        <p:spPr>
          <a:xfrm>
            <a:off x="368723" y="310133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9FD04E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02</a:t>
            </a:r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아이디어 선정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4CD4EE-B0E8-4D48-A324-019DA0780778}"/>
              </a:ext>
            </a:extLst>
          </p:cNvPr>
          <p:cNvSpPr txBox="1"/>
          <p:nvPr/>
        </p:nvSpPr>
        <p:spPr>
          <a:xfrm>
            <a:off x="368723" y="924389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2-2 About </a:t>
            </a:r>
            <a:r>
              <a:rPr lang="ko-KR" altLang="en-US" dirty="0" smtClean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강동훈</a:t>
            </a:r>
            <a:endParaRPr lang="ko-KR" altLang="en-US" dirty="0">
              <a:solidFill>
                <a:srgbClr val="4B3368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67"/>
          <a:stretch/>
        </p:blipFill>
        <p:spPr>
          <a:xfrm>
            <a:off x="595892" y="2928296"/>
            <a:ext cx="7049707" cy="37028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0" r="20901"/>
          <a:stretch/>
        </p:blipFill>
        <p:spPr>
          <a:xfrm>
            <a:off x="823966" y="196483"/>
            <a:ext cx="4973934" cy="487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61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AE80370A-E07D-4E8D-BF89-7C1604C04D65}"/>
              </a:ext>
            </a:extLst>
          </p:cNvPr>
          <p:cNvSpPr txBox="1"/>
          <p:nvPr/>
        </p:nvSpPr>
        <p:spPr>
          <a:xfrm>
            <a:off x="368723" y="310133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9FD04E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02</a:t>
            </a:r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아이디어 선정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4CD4EE-B0E8-4D48-A324-019DA0780778}"/>
              </a:ext>
            </a:extLst>
          </p:cNvPr>
          <p:cNvSpPr txBox="1"/>
          <p:nvPr/>
        </p:nvSpPr>
        <p:spPr>
          <a:xfrm>
            <a:off x="368723" y="924389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2-3 </a:t>
            </a:r>
            <a:r>
              <a:rPr lang="ko-KR" altLang="en-US" dirty="0" smtClean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자료 조사</a:t>
            </a:r>
            <a:endParaRPr lang="ko-KR" altLang="en-US" dirty="0">
              <a:solidFill>
                <a:srgbClr val="4B3368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73" name="그룹 72"/>
          <p:cNvGrpSpPr/>
          <p:nvPr/>
        </p:nvGrpSpPr>
        <p:grpSpPr>
          <a:xfrm flipV="1">
            <a:off x="74816" y="74812"/>
            <a:ext cx="12053453" cy="49879"/>
            <a:chOff x="179512" y="188640"/>
            <a:chExt cx="8856984" cy="72008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6" name="그룹 75"/>
          <p:cNvGrpSpPr/>
          <p:nvPr/>
        </p:nvGrpSpPr>
        <p:grpSpPr>
          <a:xfrm flipV="1">
            <a:off x="74815" y="6736078"/>
            <a:ext cx="12053453" cy="49879"/>
            <a:chOff x="179512" y="188640"/>
            <a:chExt cx="8856984" cy="72008"/>
          </a:xfrm>
        </p:grpSpPr>
        <p:cxnSp>
          <p:nvCxnSpPr>
            <p:cNvPr id="77" name="직선 연결선 76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778" y="6283981"/>
            <a:ext cx="1134490" cy="36660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32" y="2776133"/>
            <a:ext cx="6684480" cy="91264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719" y="4559256"/>
            <a:ext cx="5547209" cy="8871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495" y="2305057"/>
            <a:ext cx="2857500" cy="25241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2227" y="1329846"/>
            <a:ext cx="6649378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9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02189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4B3368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03</a:t>
            </a:r>
            <a:r>
              <a:rPr lang="en-US" altLang="ko-KR" sz="3600" dirty="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ko-KR" altLang="en-US" sz="3600" dirty="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프로젝트 개요</a:t>
            </a:r>
            <a:endParaRPr lang="en-US" altLang="ko-KR" sz="36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 flipV="1">
            <a:off x="74816" y="74812"/>
            <a:ext cx="12053453" cy="49879"/>
            <a:chOff x="179512" y="188640"/>
            <a:chExt cx="8856984" cy="72008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그룹 6"/>
          <p:cNvGrpSpPr/>
          <p:nvPr/>
        </p:nvGrpSpPr>
        <p:grpSpPr>
          <a:xfrm flipV="1">
            <a:off x="74815" y="6736078"/>
            <a:ext cx="12053453" cy="49879"/>
            <a:chOff x="179512" y="188640"/>
            <a:chExt cx="8856984" cy="72008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778" y="6283981"/>
            <a:ext cx="1134490" cy="36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9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72"/>
          <p:cNvGrpSpPr/>
          <p:nvPr/>
        </p:nvGrpSpPr>
        <p:grpSpPr>
          <a:xfrm flipV="1">
            <a:off x="74816" y="74812"/>
            <a:ext cx="12053453" cy="49879"/>
            <a:chOff x="179512" y="188640"/>
            <a:chExt cx="8856984" cy="72008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6" name="그룹 75"/>
          <p:cNvGrpSpPr/>
          <p:nvPr/>
        </p:nvGrpSpPr>
        <p:grpSpPr>
          <a:xfrm flipV="1">
            <a:off x="74815" y="6736078"/>
            <a:ext cx="12053453" cy="49879"/>
            <a:chOff x="179512" y="188640"/>
            <a:chExt cx="8856984" cy="72008"/>
          </a:xfrm>
        </p:grpSpPr>
        <p:cxnSp>
          <p:nvCxnSpPr>
            <p:cNvPr id="77" name="직선 연결선 76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778" y="6283981"/>
            <a:ext cx="1134490" cy="3666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E80370A-E07D-4E8D-BF89-7C1604C04D65}"/>
              </a:ext>
            </a:extLst>
          </p:cNvPr>
          <p:cNvSpPr txBox="1"/>
          <p:nvPr/>
        </p:nvSpPr>
        <p:spPr>
          <a:xfrm>
            <a:off x="368723" y="310133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9FD04E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03</a:t>
            </a:r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프로젝트 개요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4CD4EE-B0E8-4D48-A324-019DA0780778}"/>
              </a:ext>
            </a:extLst>
          </p:cNvPr>
          <p:cNvSpPr txBox="1"/>
          <p:nvPr/>
        </p:nvSpPr>
        <p:spPr>
          <a:xfrm>
            <a:off x="368723" y="924389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3-1 </a:t>
            </a:r>
            <a:r>
              <a:rPr lang="ko-KR" altLang="en-US" dirty="0" smtClean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기획 배경 및 목표</a:t>
            </a:r>
            <a:endParaRPr lang="ko-KR" altLang="en-US" dirty="0">
              <a:solidFill>
                <a:srgbClr val="4B3368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1157883" y="2259265"/>
            <a:ext cx="9876234" cy="1"/>
          </a:xfrm>
          <a:prstGeom prst="straightConnector1">
            <a:avLst/>
          </a:prstGeom>
          <a:ln w="158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1157883" y="3077703"/>
            <a:ext cx="9876234" cy="1"/>
          </a:xfrm>
          <a:prstGeom prst="straightConnector1">
            <a:avLst/>
          </a:prstGeom>
          <a:ln w="158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1157883" y="3896142"/>
            <a:ext cx="7624167" cy="0"/>
          </a:xfrm>
          <a:prstGeom prst="straightConnector1">
            <a:avLst/>
          </a:prstGeom>
          <a:ln w="158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1157883" y="5533017"/>
            <a:ext cx="7214592" cy="0"/>
          </a:xfrm>
          <a:prstGeom prst="straightConnector1">
            <a:avLst/>
          </a:prstGeom>
          <a:ln w="158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C8734D1-CEBD-476C-AEB4-185E4494AB3E}"/>
              </a:ext>
            </a:extLst>
          </p:cNvPr>
          <p:cNvCxnSpPr/>
          <p:nvPr/>
        </p:nvCxnSpPr>
        <p:spPr>
          <a:xfrm>
            <a:off x="1157883" y="4688096"/>
            <a:ext cx="7214592" cy="0"/>
          </a:xfrm>
          <a:prstGeom prst="straightConnector1">
            <a:avLst/>
          </a:prstGeom>
          <a:ln w="158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857" y="2904783"/>
            <a:ext cx="4017143" cy="3012857"/>
          </a:xfrm>
        </p:spPr>
      </p:pic>
      <p:sp>
        <p:nvSpPr>
          <p:cNvPr id="4" name="직사각형 3"/>
          <p:cNvSpPr/>
          <p:nvPr/>
        </p:nvSpPr>
        <p:spPr>
          <a:xfrm>
            <a:off x="1585117" y="1655736"/>
            <a:ext cx="71737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spc="-15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해외 개발자로 취업하려면 뭘 </a:t>
            </a:r>
            <a:r>
              <a:rPr lang="ko-KR" altLang="en-US" sz="3200" spc="-15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준비해야지</a:t>
            </a:r>
            <a:r>
              <a:rPr lang="en-US" altLang="ko-KR" sz="3200" spc="-15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?</a:t>
            </a:r>
            <a:endParaRPr lang="ko-KR" altLang="en-US" sz="3200" spc="-15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578AAA-F492-4B18-BA46-2C79EDFE482D}"/>
              </a:ext>
            </a:extLst>
          </p:cNvPr>
          <p:cNvSpPr txBox="1"/>
          <p:nvPr/>
        </p:nvSpPr>
        <p:spPr>
          <a:xfrm>
            <a:off x="1506750" y="2466444"/>
            <a:ext cx="5147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아무 것도 모르겠어</a:t>
            </a:r>
            <a:r>
              <a:rPr lang="en-US" altLang="ko-KR" sz="3200" spc="-15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!</a:t>
            </a:r>
            <a:endParaRPr lang="ko-KR" altLang="en-US" sz="3200" spc="-15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20E3BC-F676-4A02-A040-3D2C843B4ED3}"/>
              </a:ext>
            </a:extLst>
          </p:cNvPr>
          <p:cNvSpPr txBox="1"/>
          <p:nvPr/>
        </p:nvSpPr>
        <p:spPr>
          <a:xfrm>
            <a:off x="1133818" y="3298065"/>
            <a:ext cx="5147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어디 도움 받을 곳 없을까</a:t>
            </a:r>
            <a:r>
              <a:rPr lang="en-US" altLang="ko-KR" sz="3200" spc="-15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?</a:t>
            </a:r>
            <a:endParaRPr lang="ko-KR" altLang="en-US" sz="3200" spc="-15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B9047A-BEDD-49CC-9BAA-66839CBE867F}"/>
              </a:ext>
            </a:extLst>
          </p:cNvPr>
          <p:cNvSpPr txBox="1"/>
          <p:nvPr/>
        </p:nvSpPr>
        <p:spPr>
          <a:xfrm>
            <a:off x="1020748" y="4103321"/>
            <a:ext cx="7450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해외 취업을 위한 개발자 포트폴리오 블로그</a:t>
            </a:r>
            <a:endParaRPr lang="ko-KR" altLang="en-US" sz="3200" spc="-150" dirty="0">
              <a:solidFill>
                <a:srgbClr val="4B3368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14824" y="4932395"/>
            <a:ext cx="6542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C0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“</a:t>
            </a:r>
            <a:r>
              <a:rPr lang="en-US" altLang="ko-KR" sz="3200" spc="-150" dirty="0" err="1" smtClean="0">
                <a:solidFill>
                  <a:srgbClr val="C0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Apolio</a:t>
            </a:r>
            <a:r>
              <a:rPr lang="en-US" altLang="ko-KR" sz="3200" spc="-150" dirty="0" smtClean="0">
                <a:solidFill>
                  <a:srgbClr val="C0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”</a:t>
            </a:r>
            <a:r>
              <a:rPr lang="ko-KR" altLang="en-US" sz="3200" spc="-15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 해결해 드립니다</a:t>
            </a:r>
            <a:r>
              <a:rPr lang="en-US" altLang="ko-KR" sz="3200" spc="-15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!</a:t>
            </a:r>
            <a:endParaRPr lang="ko-KR" altLang="en-US" sz="3200" spc="-150" dirty="0">
              <a:solidFill>
                <a:srgbClr val="FF0000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78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flipV="1">
            <a:off x="74816" y="74812"/>
            <a:ext cx="12053453" cy="49879"/>
            <a:chOff x="179512" y="188640"/>
            <a:chExt cx="8856984" cy="72008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그룹 6"/>
          <p:cNvGrpSpPr/>
          <p:nvPr/>
        </p:nvGrpSpPr>
        <p:grpSpPr>
          <a:xfrm flipV="1">
            <a:off x="74815" y="6736078"/>
            <a:ext cx="12053453" cy="49879"/>
            <a:chOff x="179512" y="188640"/>
            <a:chExt cx="8856984" cy="72008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778" y="6283981"/>
            <a:ext cx="1134490" cy="3666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486870-BD19-4710-8F55-6B18B9DCE7EC}"/>
              </a:ext>
            </a:extLst>
          </p:cNvPr>
          <p:cNvSpPr txBox="1"/>
          <p:nvPr/>
        </p:nvSpPr>
        <p:spPr>
          <a:xfrm>
            <a:off x="899592" y="2060848"/>
            <a:ext cx="56886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6000" dirty="0" err="1" smtClean="0">
                <a:solidFill>
                  <a:srgbClr val="C0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Apolio</a:t>
            </a:r>
            <a:r>
              <a:rPr lang="en-US" altLang="ko-KR" sz="6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2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</a:t>
            </a:r>
            <a:endParaRPr lang="ko-KR" altLang="en-US" sz="2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085AA-5814-4210-85D7-18AAC8DB3E50}"/>
              </a:ext>
            </a:extLst>
          </p:cNvPr>
          <p:cNvSpPr txBox="1"/>
          <p:nvPr/>
        </p:nvSpPr>
        <p:spPr>
          <a:xfrm>
            <a:off x="1831911" y="3771899"/>
            <a:ext cx="4616514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4000" b="1" dirty="0" smtClean="0">
                <a:solidFill>
                  <a:srgbClr val="C0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A</a:t>
            </a:r>
            <a:r>
              <a:rPr lang="en-US" altLang="ko-KR" sz="4000" b="1" dirty="0" smtClean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rt</a:t>
            </a:r>
            <a:r>
              <a:rPr lang="en-US" altLang="ko-KR" sz="4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4000" b="1" dirty="0" smtClean="0">
                <a:solidFill>
                  <a:srgbClr val="9FD04E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+</a:t>
            </a:r>
            <a:r>
              <a:rPr lang="en-US" altLang="ko-KR" sz="4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4000" b="1" dirty="0" smtClean="0">
                <a:solidFill>
                  <a:srgbClr val="C0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Po</a:t>
            </a:r>
            <a:r>
              <a:rPr lang="en-US" altLang="ko-KR" sz="4000" b="1" dirty="0" smtClean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rtfo</a:t>
            </a:r>
            <a:r>
              <a:rPr lang="en-US" altLang="ko-KR" sz="4000" b="1" dirty="0" smtClean="0">
                <a:solidFill>
                  <a:srgbClr val="C0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lio</a:t>
            </a:r>
            <a:endParaRPr lang="ko-KR" altLang="en-US" sz="4000" b="1" dirty="0">
              <a:solidFill>
                <a:srgbClr val="C00000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159" y="1798026"/>
            <a:ext cx="2768406" cy="39477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E80370A-E07D-4E8D-BF89-7C1604C04D65}"/>
              </a:ext>
            </a:extLst>
          </p:cNvPr>
          <p:cNvSpPr txBox="1"/>
          <p:nvPr/>
        </p:nvSpPr>
        <p:spPr>
          <a:xfrm>
            <a:off x="368723" y="310133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9FD04E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03</a:t>
            </a:r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프로젝트 개요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4CD4EE-B0E8-4D48-A324-019DA0780778}"/>
              </a:ext>
            </a:extLst>
          </p:cNvPr>
          <p:cNvSpPr txBox="1"/>
          <p:nvPr/>
        </p:nvSpPr>
        <p:spPr>
          <a:xfrm>
            <a:off x="368723" y="924389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3-2 What is ‘</a:t>
            </a:r>
            <a:r>
              <a:rPr lang="en-US" altLang="ko-KR" dirty="0" err="1" smtClean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Apolio</a:t>
            </a:r>
            <a:r>
              <a:rPr lang="en-US" altLang="ko-KR" dirty="0" smtClean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’?</a:t>
            </a:r>
            <a:endParaRPr lang="ko-KR" altLang="en-US" dirty="0">
              <a:solidFill>
                <a:srgbClr val="4B3368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877" y="352074"/>
            <a:ext cx="7839075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8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72"/>
          <p:cNvGrpSpPr/>
          <p:nvPr/>
        </p:nvGrpSpPr>
        <p:grpSpPr>
          <a:xfrm flipV="1">
            <a:off x="74816" y="74812"/>
            <a:ext cx="12053453" cy="49879"/>
            <a:chOff x="179512" y="188640"/>
            <a:chExt cx="8856984" cy="72008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6" name="그룹 75"/>
          <p:cNvGrpSpPr/>
          <p:nvPr/>
        </p:nvGrpSpPr>
        <p:grpSpPr>
          <a:xfrm flipV="1">
            <a:off x="74815" y="6736078"/>
            <a:ext cx="12053453" cy="49879"/>
            <a:chOff x="179512" y="188640"/>
            <a:chExt cx="8856984" cy="72008"/>
          </a:xfrm>
        </p:grpSpPr>
        <p:cxnSp>
          <p:nvCxnSpPr>
            <p:cNvPr id="77" name="직선 연결선 76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778" y="6283981"/>
            <a:ext cx="1134490" cy="3666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E80370A-E07D-4E8D-BF89-7C1604C04D65}"/>
              </a:ext>
            </a:extLst>
          </p:cNvPr>
          <p:cNvSpPr txBox="1"/>
          <p:nvPr/>
        </p:nvSpPr>
        <p:spPr>
          <a:xfrm>
            <a:off x="368723" y="310133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9FD04E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03</a:t>
            </a:r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프로젝트 개요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4CD4EE-B0E8-4D48-A324-019DA0780778}"/>
              </a:ext>
            </a:extLst>
          </p:cNvPr>
          <p:cNvSpPr txBox="1"/>
          <p:nvPr/>
        </p:nvSpPr>
        <p:spPr>
          <a:xfrm>
            <a:off x="368723" y="924389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3-3 </a:t>
            </a:r>
            <a:r>
              <a:rPr lang="ko-KR" altLang="en-US" dirty="0" smtClean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요약</a:t>
            </a:r>
            <a:endParaRPr lang="ko-KR" altLang="en-US" dirty="0">
              <a:solidFill>
                <a:srgbClr val="4B3368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325891" y="1906214"/>
            <a:ext cx="9177443" cy="3569220"/>
            <a:chOff x="1325891" y="1906214"/>
            <a:chExt cx="9177443" cy="356922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380A285-7928-4F5B-AD1C-0D8DE7E06502}"/>
                </a:ext>
              </a:extLst>
            </p:cNvPr>
            <p:cNvGrpSpPr/>
            <p:nvPr/>
          </p:nvGrpSpPr>
          <p:grpSpPr>
            <a:xfrm>
              <a:off x="7715391" y="4468780"/>
              <a:ext cx="2787943" cy="793722"/>
              <a:chOff x="3635896" y="2420888"/>
              <a:chExt cx="4926018" cy="1402427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4FA8078-8347-4000-A83C-B6EE6CEE77EC}"/>
                  </a:ext>
                </a:extLst>
              </p:cNvPr>
              <p:cNvSpPr/>
              <p:nvPr/>
            </p:nvSpPr>
            <p:spPr>
              <a:xfrm>
                <a:off x="3635896" y="2420888"/>
                <a:ext cx="2498698" cy="598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dirty="0">
                    <a:solidFill>
                      <a:srgbClr val="4B3368"/>
                    </a:solidFill>
                    <a:latin typeface="a옛날사진관4" panose="02020600000000000000" pitchFamily="18" charset="-127"/>
                    <a:ea typeface="a옛날사진관4" panose="02020600000000000000" pitchFamily="18" charset="-127"/>
                  </a:rPr>
                  <a:t>COMMUNITY</a:t>
                </a:r>
                <a:endParaRPr lang="ko-KR" altLang="en-US" sz="1600" dirty="0">
                  <a:solidFill>
                    <a:srgbClr val="4B3368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5C949D4A-8589-463E-9E1C-F7A7E6394174}"/>
                  </a:ext>
                </a:extLst>
              </p:cNvPr>
              <p:cNvSpPr/>
              <p:nvPr/>
            </p:nvSpPr>
            <p:spPr>
              <a:xfrm>
                <a:off x="3635896" y="2898838"/>
                <a:ext cx="4926018" cy="9244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400" dirty="0" smtClean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다른 사람들과의 </a:t>
                </a:r>
                <a:r>
                  <a:rPr lang="ko-KR" altLang="en-US" sz="1400" dirty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정보 </a:t>
                </a:r>
                <a:r>
                  <a:rPr lang="ko-KR" altLang="en-US" sz="1400" dirty="0" smtClean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공유 게시판</a:t>
                </a:r>
                <a:endParaRPr lang="en-US" altLang="ko-KR" sz="1400" dirty="0" smtClean="0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  <a:p>
                <a:r>
                  <a:rPr lang="ko-KR" altLang="en-US" sz="1400" dirty="0" smtClean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및 사이트 방명록 기능</a:t>
                </a:r>
                <a:endParaRPr lang="ko-KR" altLang="en-US" sz="1400" dirty="0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254302D-7410-4A68-9F57-AC48CC253C27}"/>
                </a:ext>
              </a:extLst>
            </p:cNvPr>
            <p:cNvGrpSpPr/>
            <p:nvPr/>
          </p:nvGrpSpPr>
          <p:grpSpPr>
            <a:xfrm>
              <a:off x="7715391" y="1963543"/>
              <a:ext cx="2618024" cy="1027946"/>
              <a:chOff x="3635896" y="2420888"/>
              <a:chExt cx="4625786" cy="1816273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AF6B2EEB-EC6B-4260-9EC1-0D1835404C78}"/>
                  </a:ext>
                </a:extLst>
              </p:cNvPr>
              <p:cNvSpPr/>
              <p:nvPr/>
            </p:nvSpPr>
            <p:spPr>
              <a:xfrm>
                <a:off x="3635896" y="2420888"/>
                <a:ext cx="1267531" cy="598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dirty="0" smtClean="0">
                    <a:solidFill>
                      <a:srgbClr val="4B3368"/>
                    </a:solidFill>
                    <a:latin typeface="a옛날사진관4" panose="02020600000000000000" pitchFamily="18" charset="-127"/>
                    <a:ea typeface="a옛날사진관4" panose="02020600000000000000" pitchFamily="18" charset="-127"/>
                  </a:rPr>
                  <a:t>BLOG</a:t>
                </a:r>
                <a:endParaRPr lang="ko-KR" altLang="en-US" sz="1600" dirty="0">
                  <a:solidFill>
                    <a:srgbClr val="4B3368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C39BC9B6-892B-46E5-98AD-43F8312D79EE}"/>
                  </a:ext>
                </a:extLst>
              </p:cNvPr>
              <p:cNvSpPr/>
              <p:nvPr/>
            </p:nvSpPr>
            <p:spPr>
              <a:xfrm>
                <a:off x="3635896" y="2932019"/>
                <a:ext cx="4625786" cy="1305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400" dirty="0" smtClean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내가 배운 기술 스택에 관한</a:t>
                </a:r>
                <a:endParaRPr lang="en-US" altLang="ko-KR" sz="1400" dirty="0" smtClean="0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  <a:p>
                <a:r>
                  <a:rPr lang="ko-KR" altLang="en-US" sz="1400" dirty="0" smtClean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카테고리 별 블로그 포스팅 기능</a:t>
                </a:r>
                <a:endParaRPr lang="en-US" altLang="ko-KR" sz="1400" dirty="0" smtClean="0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  <a:p>
                <a:r>
                  <a:rPr lang="en-US" altLang="ko-KR" sz="1400" dirty="0" smtClean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Things that I learned</a:t>
                </a:r>
                <a:endParaRPr lang="ko-KR" altLang="en-US" sz="1400" dirty="0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4ED70B20-7C1B-49DE-9320-A3B35E9BC389}"/>
                </a:ext>
              </a:extLst>
            </p:cNvPr>
            <p:cNvGrpSpPr/>
            <p:nvPr/>
          </p:nvGrpSpPr>
          <p:grpSpPr>
            <a:xfrm>
              <a:off x="2464465" y="1906214"/>
              <a:ext cx="2805576" cy="1238070"/>
              <a:chOff x="3635896" y="2357041"/>
              <a:chExt cx="4957174" cy="2187545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14557768-E12C-4982-A342-5F3FF5E9D595}"/>
                  </a:ext>
                </a:extLst>
              </p:cNvPr>
              <p:cNvSpPr/>
              <p:nvPr/>
            </p:nvSpPr>
            <p:spPr>
              <a:xfrm>
                <a:off x="3635896" y="2357041"/>
                <a:ext cx="1339475" cy="598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dirty="0" smtClean="0">
                    <a:solidFill>
                      <a:srgbClr val="4B3368"/>
                    </a:solidFill>
                    <a:latin typeface="a옛날사진관4" panose="02020600000000000000" pitchFamily="18" charset="-127"/>
                    <a:ea typeface="a옛날사진관4" panose="02020600000000000000" pitchFamily="18" charset="-127"/>
                  </a:rPr>
                  <a:t>NEWS</a:t>
                </a:r>
                <a:endParaRPr lang="ko-KR" altLang="en-US" sz="1600" dirty="0">
                  <a:solidFill>
                    <a:srgbClr val="4B3368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8AB99FB9-55D4-486F-9FC5-6D7490188ABC}"/>
                  </a:ext>
                </a:extLst>
              </p:cNvPr>
              <p:cNvSpPr/>
              <p:nvPr/>
            </p:nvSpPr>
            <p:spPr>
              <a:xfrm>
                <a:off x="3635896" y="2858775"/>
                <a:ext cx="4957174" cy="16858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400" dirty="0" smtClean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전세계 </a:t>
                </a:r>
                <a:r>
                  <a:rPr lang="en-US" altLang="ko-KR" sz="1400" dirty="0" smtClean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6</a:t>
                </a:r>
                <a:r>
                  <a:rPr lang="ko-KR" altLang="en-US" sz="1400" dirty="0" smtClean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개국 </a:t>
                </a:r>
                <a:r>
                  <a:rPr lang="en-US" altLang="ko-KR" sz="1400" dirty="0" smtClean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(</a:t>
                </a:r>
                <a:r>
                  <a:rPr lang="ko-KR" altLang="en-US" sz="1400" dirty="0" smtClean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한국</a:t>
                </a:r>
                <a:r>
                  <a:rPr lang="en-US" altLang="ko-KR" sz="1400" dirty="0" smtClean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, </a:t>
                </a:r>
                <a:r>
                  <a:rPr lang="ko-KR" altLang="en-US" sz="1400" dirty="0" smtClean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미국</a:t>
                </a:r>
                <a:r>
                  <a:rPr lang="en-US" altLang="ko-KR" sz="1400" dirty="0" smtClean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, </a:t>
                </a:r>
                <a:r>
                  <a:rPr lang="ko-KR" altLang="en-US" sz="1400" dirty="0" smtClean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프랑스</a:t>
                </a:r>
                <a:r>
                  <a:rPr lang="en-US" altLang="ko-KR" sz="1400" dirty="0" smtClean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,</a:t>
                </a:r>
              </a:p>
              <a:p>
                <a:r>
                  <a:rPr lang="ko-KR" altLang="en-US" sz="1400" dirty="0" smtClean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싱가폴</a:t>
                </a:r>
                <a:r>
                  <a:rPr lang="en-US" altLang="ko-KR" sz="1400" dirty="0" smtClean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, </a:t>
                </a:r>
                <a:r>
                  <a:rPr lang="ko-KR" altLang="en-US" sz="1400" dirty="0" smtClean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호주</a:t>
                </a:r>
                <a:r>
                  <a:rPr lang="en-US" altLang="ko-KR" sz="1400" dirty="0" smtClean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, </a:t>
                </a:r>
                <a:r>
                  <a:rPr lang="ko-KR" altLang="en-US" sz="1400" dirty="0" smtClean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영국</a:t>
                </a:r>
                <a:r>
                  <a:rPr lang="en-US" altLang="ko-KR" sz="1400" dirty="0" smtClean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)</a:t>
                </a:r>
              </a:p>
              <a:p>
                <a:r>
                  <a:rPr lang="en-US" altLang="ko-KR" sz="1400" dirty="0" smtClean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IT top 20 </a:t>
                </a:r>
                <a:r>
                  <a:rPr lang="ko-KR" altLang="en-US" sz="1400" dirty="0" smtClean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뉴스</a:t>
                </a:r>
                <a:endParaRPr lang="en-US" altLang="ko-KR" sz="1400" dirty="0" smtClean="0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  <a:p>
                <a:r>
                  <a:rPr lang="ko-KR" altLang="en-US" sz="1400" dirty="0" smtClean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실시간 </a:t>
                </a:r>
                <a:r>
                  <a:rPr lang="ko-KR" altLang="en-US" sz="1400" dirty="0" err="1" smtClean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크롤링</a:t>
                </a:r>
                <a:r>
                  <a:rPr lang="ko-KR" altLang="en-US" sz="1400" dirty="0" smtClean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 기능</a:t>
                </a:r>
                <a:endParaRPr lang="ko-KR" altLang="en-US" sz="1400" dirty="0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9D8E8D89-840A-4A0D-8AB9-76BDC86EA64B}"/>
                </a:ext>
              </a:extLst>
            </p:cNvPr>
            <p:cNvGrpSpPr/>
            <p:nvPr/>
          </p:nvGrpSpPr>
          <p:grpSpPr>
            <a:xfrm>
              <a:off x="2464465" y="4386223"/>
              <a:ext cx="2823209" cy="1015714"/>
              <a:chOff x="3635896" y="2420888"/>
              <a:chExt cx="4988326" cy="1794666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DCFB30BE-CBA6-4F0B-8552-EB7B9E6A6E81}"/>
                  </a:ext>
                </a:extLst>
              </p:cNvPr>
              <p:cNvSpPr/>
              <p:nvPr/>
            </p:nvSpPr>
            <p:spPr>
              <a:xfrm>
                <a:off x="3635896" y="2420888"/>
                <a:ext cx="2283665" cy="598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dirty="0" smtClean="0">
                    <a:solidFill>
                      <a:srgbClr val="4B3368"/>
                    </a:solidFill>
                    <a:latin typeface="a옛날사진관4" panose="02020600000000000000" pitchFamily="18" charset="-127"/>
                    <a:ea typeface="a옛날사진관4" panose="02020600000000000000" pitchFamily="18" charset="-127"/>
                  </a:rPr>
                  <a:t>PORTFOLIO</a:t>
                </a:r>
                <a:endParaRPr lang="ko-KR" altLang="en-US" sz="1600" dirty="0">
                  <a:solidFill>
                    <a:srgbClr val="4B3368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47E95330-E99C-4A02-8352-D5FBACC929D7}"/>
                  </a:ext>
                </a:extLst>
              </p:cNvPr>
              <p:cNvSpPr/>
              <p:nvPr/>
            </p:nvSpPr>
            <p:spPr>
              <a:xfrm>
                <a:off x="3635896" y="2910408"/>
                <a:ext cx="4988326" cy="13051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400" dirty="0" smtClean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내가 만든 포트폴리오와 </a:t>
                </a:r>
                <a:endParaRPr lang="en-US" altLang="ko-KR" sz="1400" dirty="0" smtClean="0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  <a:p>
                <a:r>
                  <a:rPr lang="ko-KR" altLang="en-US" sz="1400" dirty="0" smtClean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정보를 갤러리 </a:t>
                </a:r>
                <a:r>
                  <a:rPr lang="en-US" altLang="ko-KR" sz="1400" dirty="0" smtClean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carousel</a:t>
                </a:r>
                <a:r>
                  <a:rPr lang="ko-KR" altLang="en-US" sz="1400" dirty="0" smtClean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 형식으로</a:t>
                </a:r>
                <a:endParaRPr lang="en-US" altLang="ko-KR" sz="1400" dirty="0" smtClean="0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  <a:p>
                <a:r>
                  <a:rPr lang="ko-KR" altLang="en-US" sz="1400" dirty="0" smtClean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전시하는 공간</a:t>
                </a:r>
                <a:endParaRPr lang="ko-KR" altLang="en-US" sz="1400" dirty="0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6577935" y="4375724"/>
              <a:ext cx="1138574" cy="1092613"/>
              <a:chOff x="2388630" y="2054206"/>
              <a:chExt cx="1138574" cy="1092613"/>
            </a:xfrm>
          </p:grpSpPr>
          <p:pic>
            <p:nvPicPr>
              <p:cNvPr id="38" name="Picture 12" descr="community iconì ëí ì´ë¯¸ì§ ê²ìê²°ê³¼">
                <a:extLst>
                  <a:ext uri="{FF2B5EF4-FFF2-40B4-BE49-F238E27FC236}">
                    <a16:creationId xmlns:a16="http://schemas.microsoft.com/office/drawing/2014/main" id="{3DBCA01F-BF47-4C94-899D-F9B6BA865D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965" r="17811"/>
              <a:stretch/>
            </p:blipFill>
            <p:spPr bwMode="auto">
              <a:xfrm>
                <a:off x="2421047" y="2132327"/>
                <a:ext cx="1073741" cy="936373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3B3FAE8A-15F2-4952-8090-FA2D1DD135D3}"/>
                  </a:ext>
                </a:extLst>
              </p:cNvPr>
              <p:cNvSpPr/>
              <p:nvPr/>
            </p:nvSpPr>
            <p:spPr>
              <a:xfrm>
                <a:off x="2388630" y="2054206"/>
                <a:ext cx="1138574" cy="1092613"/>
              </a:xfrm>
              <a:prstGeom prst="ellipse">
                <a:avLst/>
              </a:prstGeom>
              <a:noFill/>
              <a:ln w="19050">
                <a:solidFill>
                  <a:srgbClr val="4B336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325891" y="4382821"/>
              <a:ext cx="1138574" cy="1092613"/>
              <a:chOff x="1404695" y="3839869"/>
              <a:chExt cx="1138574" cy="1092613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9224" y="3975577"/>
                <a:ext cx="809516" cy="809516"/>
              </a:xfrm>
              <a:prstGeom prst="rect">
                <a:avLst/>
              </a:prstGeom>
            </p:spPr>
          </p:pic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3B3FAE8A-15F2-4952-8090-FA2D1DD135D3}"/>
                  </a:ext>
                </a:extLst>
              </p:cNvPr>
              <p:cNvSpPr/>
              <p:nvPr/>
            </p:nvSpPr>
            <p:spPr>
              <a:xfrm>
                <a:off x="1404695" y="3839869"/>
                <a:ext cx="1138574" cy="1092613"/>
              </a:xfrm>
              <a:prstGeom prst="ellipse">
                <a:avLst/>
              </a:prstGeom>
              <a:noFill/>
              <a:ln w="19050">
                <a:solidFill>
                  <a:srgbClr val="4B336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1325891" y="2001015"/>
              <a:ext cx="1138574" cy="1092613"/>
              <a:chOff x="5126029" y="1364006"/>
              <a:chExt cx="1138574" cy="1092613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49581" y="1461473"/>
                <a:ext cx="891470" cy="893007"/>
              </a:xfrm>
              <a:prstGeom prst="rect">
                <a:avLst/>
              </a:prstGeom>
            </p:spPr>
          </p:pic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3B3FAE8A-15F2-4952-8090-FA2D1DD135D3}"/>
                  </a:ext>
                </a:extLst>
              </p:cNvPr>
              <p:cNvSpPr/>
              <p:nvPr/>
            </p:nvSpPr>
            <p:spPr>
              <a:xfrm>
                <a:off x="5126029" y="1364006"/>
                <a:ext cx="1138574" cy="1092613"/>
              </a:xfrm>
              <a:prstGeom prst="ellipse">
                <a:avLst/>
              </a:prstGeom>
              <a:noFill/>
              <a:ln w="19050">
                <a:solidFill>
                  <a:srgbClr val="4B336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6577935" y="1993918"/>
              <a:ext cx="1138574" cy="1092613"/>
              <a:chOff x="6815216" y="2263421"/>
              <a:chExt cx="1138574" cy="1092613"/>
            </a:xfrm>
          </p:grpSpPr>
          <p:pic>
            <p:nvPicPr>
              <p:cNvPr id="29" name="Picture 8" descr="dictionary icon pngì ëí ì´ë¯¸ì§ ê²ìê²°ê³¼">
                <a:extLst>
                  <a:ext uri="{FF2B5EF4-FFF2-40B4-BE49-F238E27FC236}">
                    <a16:creationId xmlns:a16="http://schemas.microsoft.com/office/drawing/2014/main" id="{CC76A5B1-F9DD-4D2E-A6AF-E0440ED480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45" r="24147"/>
              <a:stretch/>
            </p:blipFill>
            <p:spPr bwMode="auto">
              <a:xfrm>
                <a:off x="6964315" y="2388988"/>
                <a:ext cx="840376" cy="85160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3B3FAE8A-15F2-4952-8090-FA2D1DD135D3}"/>
                  </a:ext>
                </a:extLst>
              </p:cNvPr>
              <p:cNvSpPr/>
              <p:nvPr/>
            </p:nvSpPr>
            <p:spPr>
              <a:xfrm>
                <a:off x="6815216" y="2263421"/>
                <a:ext cx="1138574" cy="1092613"/>
              </a:xfrm>
              <a:prstGeom prst="ellipse">
                <a:avLst/>
              </a:prstGeom>
              <a:noFill/>
              <a:ln w="19050">
                <a:solidFill>
                  <a:srgbClr val="4B336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285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72"/>
          <p:cNvGrpSpPr/>
          <p:nvPr/>
        </p:nvGrpSpPr>
        <p:grpSpPr>
          <a:xfrm flipV="1">
            <a:off x="74816" y="74812"/>
            <a:ext cx="12053453" cy="49879"/>
            <a:chOff x="179512" y="188640"/>
            <a:chExt cx="8856984" cy="72008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6" name="그룹 75"/>
          <p:cNvGrpSpPr/>
          <p:nvPr/>
        </p:nvGrpSpPr>
        <p:grpSpPr>
          <a:xfrm flipV="1">
            <a:off x="74815" y="6736078"/>
            <a:ext cx="12053453" cy="49879"/>
            <a:chOff x="179512" y="188640"/>
            <a:chExt cx="8856984" cy="72008"/>
          </a:xfrm>
        </p:grpSpPr>
        <p:cxnSp>
          <p:nvCxnSpPr>
            <p:cNvPr id="77" name="직선 연결선 76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778" y="6283981"/>
            <a:ext cx="1134490" cy="3666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E80370A-E07D-4E8D-BF89-7C1604C04D65}"/>
              </a:ext>
            </a:extLst>
          </p:cNvPr>
          <p:cNvSpPr txBox="1"/>
          <p:nvPr/>
        </p:nvSpPr>
        <p:spPr>
          <a:xfrm>
            <a:off x="368723" y="310133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9FD04E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03</a:t>
            </a:r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프로젝트 개요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4CD4EE-B0E8-4D48-A324-019DA0780778}"/>
              </a:ext>
            </a:extLst>
          </p:cNvPr>
          <p:cNvSpPr txBox="1"/>
          <p:nvPr/>
        </p:nvSpPr>
        <p:spPr>
          <a:xfrm>
            <a:off x="368723" y="924389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3-4 </a:t>
            </a:r>
            <a:r>
              <a:rPr lang="ko-KR" altLang="en-US" dirty="0" err="1" smtClean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스크린샷</a:t>
            </a:r>
            <a:endParaRPr lang="ko-KR" altLang="en-US" dirty="0">
              <a:solidFill>
                <a:srgbClr val="4B3368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628" y="1570720"/>
            <a:ext cx="7679826" cy="415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19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02189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4B3368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04</a:t>
            </a:r>
            <a:r>
              <a:rPr lang="en-US" altLang="ko-KR" sz="3600" dirty="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ko-KR" altLang="en-US" sz="3600" dirty="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상세 내용</a:t>
            </a:r>
            <a:endParaRPr lang="en-US" altLang="ko-KR" sz="36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 flipV="1">
            <a:off x="74816" y="74812"/>
            <a:ext cx="12053453" cy="49879"/>
            <a:chOff x="179512" y="188640"/>
            <a:chExt cx="8856984" cy="72008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그룹 6"/>
          <p:cNvGrpSpPr/>
          <p:nvPr/>
        </p:nvGrpSpPr>
        <p:grpSpPr>
          <a:xfrm flipV="1">
            <a:off x="74815" y="6736078"/>
            <a:ext cx="12053453" cy="49879"/>
            <a:chOff x="179512" y="188640"/>
            <a:chExt cx="8856984" cy="72008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778" y="6283981"/>
            <a:ext cx="1134490" cy="36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0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AE80370A-E07D-4E8D-BF89-7C1604C04D65}"/>
              </a:ext>
            </a:extLst>
          </p:cNvPr>
          <p:cNvSpPr txBox="1"/>
          <p:nvPr/>
        </p:nvSpPr>
        <p:spPr>
          <a:xfrm>
            <a:off x="368723" y="310133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목차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4CD4EE-B0E8-4D48-A324-019DA0780778}"/>
              </a:ext>
            </a:extLst>
          </p:cNvPr>
          <p:cNvSpPr txBox="1"/>
          <p:nvPr/>
        </p:nvSpPr>
        <p:spPr>
          <a:xfrm>
            <a:off x="368723" y="924389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CONTENTS</a:t>
            </a:r>
            <a:endParaRPr lang="ko-KR" altLang="en-US" dirty="0">
              <a:solidFill>
                <a:srgbClr val="4B3368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941877" y="2169623"/>
            <a:ext cx="10411688" cy="2946738"/>
            <a:chOff x="772588" y="2373931"/>
            <a:chExt cx="7125907" cy="2016789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60B5D3B-07EB-4EE1-81FA-04F43E4780C7}"/>
                </a:ext>
              </a:extLst>
            </p:cNvPr>
            <p:cNvCxnSpPr>
              <a:cxnSpLocks/>
            </p:cNvCxnSpPr>
            <p:nvPr/>
          </p:nvCxnSpPr>
          <p:spPr>
            <a:xfrm>
              <a:off x="2617962" y="2619467"/>
              <a:ext cx="0" cy="1190588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3CDCF644-32C4-4F13-ACA9-458871DF0234}"/>
                </a:ext>
              </a:extLst>
            </p:cNvPr>
            <p:cNvGrpSpPr/>
            <p:nvPr/>
          </p:nvGrpSpPr>
          <p:grpSpPr>
            <a:xfrm>
              <a:off x="1115616" y="2373931"/>
              <a:ext cx="6616205" cy="596580"/>
              <a:chOff x="734026" y="2429042"/>
              <a:chExt cx="6616205" cy="596580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A83ACFD7-0403-4594-9D89-D49959C84FB2}"/>
                  </a:ext>
                </a:extLst>
              </p:cNvPr>
              <p:cNvGrpSpPr/>
              <p:nvPr/>
            </p:nvGrpSpPr>
            <p:grpSpPr>
              <a:xfrm>
                <a:off x="5968068" y="2468268"/>
                <a:ext cx="1382163" cy="312565"/>
                <a:chOff x="5350073" y="2329830"/>
                <a:chExt cx="1929656" cy="436376"/>
              </a:xfrm>
            </p:grpSpPr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781B0363-CC1D-4D3A-A1FC-87B7E01F31CF}"/>
                    </a:ext>
                  </a:extLst>
                </p:cNvPr>
                <p:cNvSpPr/>
                <p:nvPr/>
              </p:nvSpPr>
              <p:spPr>
                <a:xfrm rot="20700000">
                  <a:off x="5350073" y="2637540"/>
                  <a:ext cx="1800000" cy="128666"/>
                </a:xfrm>
                <a:prstGeom prst="rect">
                  <a:avLst/>
                </a:prstGeom>
                <a:solidFill>
                  <a:srgbClr val="4B336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a옛날사진관3" panose="02020600000000000000" pitchFamily="18" charset="-127"/>
                    <a:ea typeface="a옛날사진관3" panose="02020600000000000000" pitchFamily="18" charset="-127"/>
                  </a:endParaRPr>
                </a:p>
              </p:txBody>
            </p:sp>
            <p:grpSp>
              <p:nvGrpSpPr>
                <p:cNvPr id="55" name="그룹 54">
                  <a:extLst>
                    <a:ext uri="{FF2B5EF4-FFF2-40B4-BE49-F238E27FC236}">
                      <a16:creationId xmlns:a16="http://schemas.microsoft.com/office/drawing/2014/main" id="{090686F4-BB06-441F-920D-521DFD9C254F}"/>
                    </a:ext>
                  </a:extLst>
                </p:cNvPr>
                <p:cNvGrpSpPr/>
                <p:nvPr/>
              </p:nvGrpSpPr>
              <p:grpSpPr>
                <a:xfrm>
                  <a:off x="6991697" y="2329830"/>
                  <a:ext cx="288032" cy="288032"/>
                  <a:chOff x="1403648" y="1484784"/>
                  <a:chExt cx="288032" cy="288032"/>
                </a:xfrm>
              </p:grpSpPr>
              <p:sp>
                <p:nvSpPr>
                  <p:cNvPr id="56" name="타원 55">
                    <a:extLst>
                      <a:ext uri="{FF2B5EF4-FFF2-40B4-BE49-F238E27FC236}">
                        <a16:creationId xmlns:a16="http://schemas.microsoft.com/office/drawing/2014/main" id="{B3A6673A-6F58-4ECD-9F2E-2B5DEE6DABBF}"/>
                      </a:ext>
                    </a:extLst>
                  </p:cNvPr>
                  <p:cNvSpPr/>
                  <p:nvPr/>
                </p:nvSpPr>
                <p:spPr>
                  <a:xfrm>
                    <a:off x="1403648" y="1484784"/>
                    <a:ext cx="288032" cy="288032"/>
                  </a:xfrm>
                  <a:prstGeom prst="ellipse">
                    <a:avLst/>
                  </a:prstGeom>
                  <a:solidFill>
                    <a:srgbClr val="C00000">
                      <a:alpha val="78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a옛날사진관3" panose="02020600000000000000" pitchFamily="18" charset="-127"/>
                      <a:ea typeface="a옛날사진관3" panose="02020600000000000000" pitchFamily="18" charset="-127"/>
                    </a:endParaRPr>
                  </a:p>
                </p:txBody>
              </p:sp>
              <p:sp>
                <p:nvSpPr>
                  <p:cNvPr id="57" name="타원 56">
                    <a:extLst>
                      <a:ext uri="{FF2B5EF4-FFF2-40B4-BE49-F238E27FC236}">
                        <a16:creationId xmlns:a16="http://schemas.microsoft.com/office/drawing/2014/main" id="{18845DB2-4B52-4644-93D0-A1B52EDFB326}"/>
                      </a:ext>
                    </a:extLst>
                  </p:cNvPr>
                  <p:cNvSpPr/>
                  <p:nvPr/>
                </p:nvSpPr>
                <p:spPr>
                  <a:xfrm>
                    <a:off x="1475656" y="1556792"/>
                    <a:ext cx="144016" cy="14401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a옛날사진관3" panose="02020600000000000000" pitchFamily="18" charset="-127"/>
                      <a:ea typeface="a옛날사진관3" panose="02020600000000000000" pitchFamily="18" charset="-127"/>
                    </a:endParaRPr>
                  </a:p>
                </p:txBody>
              </p:sp>
            </p:grpSp>
          </p:grp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F9544070-A647-4B0F-A022-9BC17C4075FF}"/>
                  </a:ext>
                </a:extLst>
              </p:cNvPr>
              <p:cNvGrpSpPr/>
              <p:nvPr/>
            </p:nvGrpSpPr>
            <p:grpSpPr>
              <a:xfrm>
                <a:off x="4719774" y="2689554"/>
                <a:ext cx="1365625" cy="319546"/>
                <a:chOff x="3640930" y="2636775"/>
                <a:chExt cx="1886468" cy="441419"/>
              </a:xfrm>
            </p:grpSpPr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E151AFF8-A339-4A91-B6A4-A08CDB84C5CB}"/>
                    </a:ext>
                  </a:extLst>
                </p:cNvPr>
                <p:cNvSpPr/>
                <p:nvPr/>
              </p:nvSpPr>
              <p:spPr>
                <a:xfrm rot="900000">
                  <a:off x="3640930" y="2636775"/>
                  <a:ext cx="1800000" cy="128666"/>
                </a:xfrm>
                <a:prstGeom prst="rect">
                  <a:avLst/>
                </a:prstGeom>
                <a:solidFill>
                  <a:srgbClr val="4B336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a옛날사진관3" panose="02020600000000000000" pitchFamily="18" charset="-127"/>
                    <a:ea typeface="a옛날사진관3" panose="02020600000000000000" pitchFamily="18" charset="-127"/>
                  </a:endParaRPr>
                </a:p>
              </p:txBody>
            </p: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9508FA7F-C38C-41B3-A237-71366B946376}"/>
                    </a:ext>
                  </a:extLst>
                </p:cNvPr>
                <p:cNvGrpSpPr/>
                <p:nvPr/>
              </p:nvGrpSpPr>
              <p:grpSpPr>
                <a:xfrm rot="1800000">
                  <a:off x="5239366" y="2790162"/>
                  <a:ext cx="288032" cy="288032"/>
                  <a:chOff x="1403648" y="1484784"/>
                  <a:chExt cx="288032" cy="288032"/>
                </a:xfrm>
              </p:grpSpPr>
              <p:sp>
                <p:nvSpPr>
                  <p:cNvPr id="52" name="타원 51">
                    <a:extLst>
                      <a:ext uri="{FF2B5EF4-FFF2-40B4-BE49-F238E27FC236}">
                        <a16:creationId xmlns:a16="http://schemas.microsoft.com/office/drawing/2014/main" id="{24BEB2B2-B044-448D-885A-33C13B87DBF5}"/>
                      </a:ext>
                    </a:extLst>
                  </p:cNvPr>
                  <p:cNvSpPr/>
                  <p:nvPr/>
                </p:nvSpPr>
                <p:spPr>
                  <a:xfrm>
                    <a:off x="1403648" y="1484784"/>
                    <a:ext cx="288032" cy="288032"/>
                  </a:xfrm>
                  <a:prstGeom prst="ellipse">
                    <a:avLst/>
                  </a:prstGeom>
                  <a:solidFill>
                    <a:srgbClr val="C00000">
                      <a:alpha val="78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a옛날사진관3" panose="02020600000000000000" pitchFamily="18" charset="-127"/>
                      <a:ea typeface="a옛날사진관3" panose="02020600000000000000" pitchFamily="18" charset="-127"/>
                    </a:endParaRPr>
                  </a:p>
                </p:txBody>
              </p:sp>
              <p:sp>
                <p:nvSpPr>
                  <p:cNvPr id="53" name="타원 52">
                    <a:extLst>
                      <a:ext uri="{FF2B5EF4-FFF2-40B4-BE49-F238E27FC236}">
                        <a16:creationId xmlns:a16="http://schemas.microsoft.com/office/drawing/2014/main" id="{7D65D498-D613-4FE3-8A0B-FE22590EDFBB}"/>
                      </a:ext>
                    </a:extLst>
                  </p:cNvPr>
                  <p:cNvSpPr/>
                  <p:nvPr/>
                </p:nvSpPr>
                <p:spPr>
                  <a:xfrm>
                    <a:off x="1475656" y="1556792"/>
                    <a:ext cx="144016" cy="14401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a옛날사진관3" panose="02020600000000000000" pitchFamily="18" charset="-127"/>
                      <a:ea typeface="a옛날사진관3" panose="02020600000000000000" pitchFamily="18" charset="-127"/>
                    </a:endParaRPr>
                  </a:p>
                </p:txBody>
              </p:sp>
            </p:grp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CF30BA79-3145-46E7-94BC-33F4BE501E01}"/>
                  </a:ext>
                </a:extLst>
              </p:cNvPr>
              <p:cNvGrpSpPr/>
              <p:nvPr/>
            </p:nvGrpSpPr>
            <p:grpSpPr>
              <a:xfrm>
                <a:off x="3477869" y="2468268"/>
                <a:ext cx="1382163" cy="312565"/>
                <a:chOff x="5350073" y="2329830"/>
                <a:chExt cx="1929656" cy="436376"/>
              </a:xfrm>
            </p:grpSpPr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E747C1DB-49EE-4103-8096-1C841FC905CD}"/>
                    </a:ext>
                  </a:extLst>
                </p:cNvPr>
                <p:cNvSpPr/>
                <p:nvPr/>
              </p:nvSpPr>
              <p:spPr>
                <a:xfrm rot="20700000">
                  <a:off x="5350073" y="2637540"/>
                  <a:ext cx="1800000" cy="128666"/>
                </a:xfrm>
                <a:prstGeom prst="rect">
                  <a:avLst/>
                </a:prstGeom>
                <a:solidFill>
                  <a:srgbClr val="4B336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a옛날사진관3" panose="02020600000000000000" pitchFamily="18" charset="-127"/>
                    <a:ea typeface="a옛날사진관3" panose="02020600000000000000" pitchFamily="18" charset="-127"/>
                  </a:endParaRPr>
                </a:p>
              </p:txBody>
            </p:sp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25244082-E22D-4B0E-B90A-0EB099512FD5}"/>
                    </a:ext>
                  </a:extLst>
                </p:cNvPr>
                <p:cNvGrpSpPr/>
                <p:nvPr/>
              </p:nvGrpSpPr>
              <p:grpSpPr>
                <a:xfrm>
                  <a:off x="6991697" y="2329830"/>
                  <a:ext cx="288032" cy="288032"/>
                  <a:chOff x="1403648" y="1484784"/>
                  <a:chExt cx="288032" cy="288032"/>
                </a:xfrm>
              </p:grpSpPr>
              <p:sp>
                <p:nvSpPr>
                  <p:cNvPr id="48" name="타원 47">
                    <a:extLst>
                      <a:ext uri="{FF2B5EF4-FFF2-40B4-BE49-F238E27FC236}">
                        <a16:creationId xmlns:a16="http://schemas.microsoft.com/office/drawing/2014/main" id="{08FD52F7-1CCC-4868-9CB1-79B2F163D1E7}"/>
                      </a:ext>
                    </a:extLst>
                  </p:cNvPr>
                  <p:cNvSpPr/>
                  <p:nvPr/>
                </p:nvSpPr>
                <p:spPr>
                  <a:xfrm>
                    <a:off x="1403648" y="1484784"/>
                    <a:ext cx="288032" cy="288032"/>
                  </a:xfrm>
                  <a:prstGeom prst="ellipse">
                    <a:avLst/>
                  </a:prstGeom>
                  <a:solidFill>
                    <a:srgbClr val="C00000">
                      <a:alpha val="78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a옛날사진관3" panose="02020600000000000000" pitchFamily="18" charset="-127"/>
                      <a:ea typeface="a옛날사진관3" panose="02020600000000000000" pitchFamily="18" charset="-127"/>
                    </a:endParaRPr>
                  </a:p>
                </p:txBody>
              </p:sp>
              <p:sp>
                <p:nvSpPr>
                  <p:cNvPr id="49" name="타원 48">
                    <a:extLst>
                      <a:ext uri="{FF2B5EF4-FFF2-40B4-BE49-F238E27FC236}">
                        <a16:creationId xmlns:a16="http://schemas.microsoft.com/office/drawing/2014/main" id="{48AA7AAE-BFDA-466C-A53E-E7EA8EE2EEC7}"/>
                      </a:ext>
                    </a:extLst>
                  </p:cNvPr>
                  <p:cNvSpPr/>
                  <p:nvPr/>
                </p:nvSpPr>
                <p:spPr>
                  <a:xfrm>
                    <a:off x="1475656" y="1556792"/>
                    <a:ext cx="144016" cy="14401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a옛날사진관3" panose="02020600000000000000" pitchFamily="18" charset="-127"/>
                      <a:ea typeface="a옛날사진관3" panose="02020600000000000000" pitchFamily="18" charset="-127"/>
                    </a:endParaRPr>
                  </a:p>
                </p:txBody>
              </p:sp>
            </p:grp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19C741F2-F069-4302-9751-688FBD23B1F5}"/>
                  </a:ext>
                </a:extLst>
              </p:cNvPr>
              <p:cNvGrpSpPr/>
              <p:nvPr/>
            </p:nvGrpSpPr>
            <p:grpSpPr>
              <a:xfrm>
                <a:off x="2257701" y="2677416"/>
                <a:ext cx="1365625" cy="319546"/>
                <a:chOff x="3640930" y="2636775"/>
                <a:chExt cx="1886468" cy="441419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EBB9612A-5001-4C38-81F5-A44F03EC2397}"/>
                    </a:ext>
                  </a:extLst>
                </p:cNvPr>
                <p:cNvSpPr/>
                <p:nvPr/>
              </p:nvSpPr>
              <p:spPr>
                <a:xfrm rot="900000">
                  <a:off x="3640930" y="2636775"/>
                  <a:ext cx="1800000" cy="128666"/>
                </a:xfrm>
                <a:prstGeom prst="rect">
                  <a:avLst/>
                </a:prstGeom>
                <a:solidFill>
                  <a:srgbClr val="4B336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a옛날사진관3" panose="02020600000000000000" pitchFamily="18" charset="-127"/>
                    <a:ea typeface="a옛날사진관3" panose="02020600000000000000" pitchFamily="18" charset="-127"/>
                  </a:endParaRPr>
                </a:p>
              </p:txBody>
            </p: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B3BAE763-D2CC-4483-9D88-A17890EADA31}"/>
                    </a:ext>
                  </a:extLst>
                </p:cNvPr>
                <p:cNvGrpSpPr/>
                <p:nvPr/>
              </p:nvGrpSpPr>
              <p:grpSpPr>
                <a:xfrm rot="1800000">
                  <a:off x="5239366" y="2790162"/>
                  <a:ext cx="288032" cy="288032"/>
                  <a:chOff x="1403648" y="1484784"/>
                  <a:chExt cx="288032" cy="288032"/>
                </a:xfrm>
              </p:grpSpPr>
              <p:sp>
                <p:nvSpPr>
                  <p:cNvPr id="44" name="타원 43">
                    <a:extLst>
                      <a:ext uri="{FF2B5EF4-FFF2-40B4-BE49-F238E27FC236}">
                        <a16:creationId xmlns:a16="http://schemas.microsoft.com/office/drawing/2014/main" id="{AF5EEA43-ACC6-4F47-AAE2-CCDC309950BD}"/>
                      </a:ext>
                    </a:extLst>
                  </p:cNvPr>
                  <p:cNvSpPr/>
                  <p:nvPr/>
                </p:nvSpPr>
                <p:spPr>
                  <a:xfrm>
                    <a:off x="1403648" y="1484784"/>
                    <a:ext cx="288032" cy="288032"/>
                  </a:xfrm>
                  <a:prstGeom prst="ellipse">
                    <a:avLst/>
                  </a:prstGeom>
                  <a:solidFill>
                    <a:srgbClr val="C00000">
                      <a:alpha val="78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a옛날사진관3" panose="02020600000000000000" pitchFamily="18" charset="-127"/>
                      <a:ea typeface="a옛날사진관3" panose="02020600000000000000" pitchFamily="18" charset="-127"/>
                    </a:endParaRPr>
                  </a:p>
                </p:txBody>
              </p:sp>
              <p:sp>
                <p:nvSpPr>
                  <p:cNvPr id="45" name="타원 44">
                    <a:extLst>
                      <a:ext uri="{FF2B5EF4-FFF2-40B4-BE49-F238E27FC236}">
                        <a16:creationId xmlns:a16="http://schemas.microsoft.com/office/drawing/2014/main" id="{2C1E38AF-F788-4411-BE1F-C1338282E057}"/>
                      </a:ext>
                    </a:extLst>
                  </p:cNvPr>
                  <p:cNvSpPr/>
                  <p:nvPr/>
                </p:nvSpPr>
                <p:spPr>
                  <a:xfrm>
                    <a:off x="1475656" y="1556792"/>
                    <a:ext cx="144016" cy="14401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a옛날사진관3" panose="02020600000000000000" pitchFamily="18" charset="-127"/>
                      <a:ea typeface="a옛날사진관3" panose="02020600000000000000" pitchFamily="18" charset="-127"/>
                    </a:endParaRPr>
                  </a:p>
                </p:txBody>
              </p:sp>
            </p:grp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51593559-300A-456E-B6CE-5A53483DAFEA}"/>
                  </a:ext>
                </a:extLst>
              </p:cNvPr>
              <p:cNvGrpSpPr/>
              <p:nvPr/>
            </p:nvGrpSpPr>
            <p:grpSpPr>
              <a:xfrm>
                <a:off x="813573" y="2429042"/>
                <a:ext cx="1544840" cy="351886"/>
                <a:chOff x="1893691" y="2324497"/>
                <a:chExt cx="1939179" cy="441709"/>
              </a:xfrm>
            </p:grpSpPr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7B209511-7569-4B42-8A90-484A76D2D161}"/>
                    </a:ext>
                  </a:extLst>
                </p:cNvPr>
                <p:cNvSpPr/>
                <p:nvPr/>
              </p:nvSpPr>
              <p:spPr>
                <a:xfrm rot="20700000">
                  <a:off x="1893691" y="2637540"/>
                  <a:ext cx="1800000" cy="128666"/>
                </a:xfrm>
                <a:prstGeom prst="rect">
                  <a:avLst/>
                </a:prstGeom>
                <a:solidFill>
                  <a:srgbClr val="4B336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a옛날사진관3" panose="02020600000000000000" pitchFamily="18" charset="-127"/>
                    <a:ea typeface="a옛날사진관3" panose="02020600000000000000" pitchFamily="18" charset="-127"/>
                  </a:endParaRPr>
                </a:p>
              </p:txBody>
            </p: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039DF281-20E8-4D36-87C6-7AF129C8446B}"/>
                    </a:ext>
                  </a:extLst>
                </p:cNvPr>
                <p:cNvGrpSpPr/>
                <p:nvPr/>
              </p:nvGrpSpPr>
              <p:grpSpPr>
                <a:xfrm>
                  <a:off x="3544838" y="2324497"/>
                  <a:ext cx="288032" cy="288032"/>
                  <a:chOff x="1403648" y="1484784"/>
                  <a:chExt cx="288032" cy="288032"/>
                </a:xfrm>
              </p:grpSpPr>
              <p:sp>
                <p:nvSpPr>
                  <p:cNvPr id="40" name="타원 39">
                    <a:extLst>
                      <a:ext uri="{FF2B5EF4-FFF2-40B4-BE49-F238E27FC236}">
                        <a16:creationId xmlns:a16="http://schemas.microsoft.com/office/drawing/2014/main" id="{281901A2-8ABF-4C1A-8D10-DB80BD941788}"/>
                      </a:ext>
                    </a:extLst>
                  </p:cNvPr>
                  <p:cNvSpPr/>
                  <p:nvPr/>
                </p:nvSpPr>
                <p:spPr>
                  <a:xfrm>
                    <a:off x="1403648" y="1484784"/>
                    <a:ext cx="288032" cy="288032"/>
                  </a:xfrm>
                  <a:prstGeom prst="ellipse">
                    <a:avLst/>
                  </a:prstGeom>
                  <a:solidFill>
                    <a:srgbClr val="C00000">
                      <a:alpha val="78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a옛날사진관3" panose="02020600000000000000" pitchFamily="18" charset="-127"/>
                      <a:ea typeface="a옛날사진관3" panose="02020600000000000000" pitchFamily="18" charset="-127"/>
                    </a:endParaRPr>
                  </a:p>
                </p:txBody>
              </p:sp>
              <p:sp>
                <p:nvSpPr>
                  <p:cNvPr id="41" name="타원 40">
                    <a:extLst>
                      <a:ext uri="{FF2B5EF4-FFF2-40B4-BE49-F238E27FC236}">
                        <a16:creationId xmlns:a16="http://schemas.microsoft.com/office/drawing/2014/main" id="{C69EF200-6524-446B-9DFB-1F261A300B5E}"/>
                      </a:ext>
                    </a:extLst>
                  </p:cNvPr>
                  <p:cNvSpPr/>
                  <p:nvPr/>
                </p:nvSpPr>
                <p:spPr>
                  <a:xfrm>
                    <a:off x="1475656" y="1556792"/>
                    <a:ext cx="144016" cy="14401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a옛날사진관3" panose="02020600000000000000" pitchFamily="18" charset="-127"/>
                      <a:ea typeface="a옛날사진관3" panose="02020600000000000000" pitchFamily="18" charset="-127"/>
                    </a:endParaRPr>
                  </a:p>
                </p:txBody>
              </p:sp>
            </p:grpSp>
          </p:grp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5A110022-113A-4FFA-AE30-8B06AF5B7DA8}"/>
                  </a:ext>
                </a:extLst>
              </p:cNvPr>
              <p:cNvGrpSpPr/>
              <p:nvPr/>
            </p:nvGrpSpPr>
            <p:grpSpPr>
              <a:xfrm>
                <a:off x="734026" y="2824458"/>
                <a:ext cx="201164" cy="201164"/>
                <a:chOff x="1403648" y="1484784"/>
                <a:chExt cx="288032" cy="288032"/>
              </a:xfrm>
            </p:grpSpPr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3411C0F-E073-4D9D-AAE3-BFDD4037005E}"/>
                    </a:ext>
                  </a:extLst>
                </p:cNvPr>
                <p:cNvSpPr/>
                <p:nvPr/>
              </p:nvSpPr>
              <p:spPr>
                <a:xfrm>
                  <a:off x="1403648" y="1484784"/>
                  <a:ext cx="288032" cy="288032"/>
                </a:xfrm>
                <a:prstGeom prst="ellipse">
                  <a:avLst/>
                </a:prstGeom>
                <a:solidFill>
                  <a:srgbClr val="C00000">
                    <a:alpha val="78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a옛날사진관3" panose="02020600000000000000" pitchFamily="18" charset="-127"/>
                    <a:ea typeface="a옛날사진관3" panose="02020600000000000000" pitchFamily="18" charset="-127"/>
                  </a:endParaRPr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6A2FBF85-85E4-4DF7-A1B0-BA70C37BBE6E}"/>
                    </a:ext>
                  </a:extLst>
                </p:cNvPr>
                <p:cNvSpPr/>
                <p:nvPr/>
              </p:nvSpPr>
              <p:spPr>
                <a:xfrm>
                  <a:off x="1475656" y="1556792"/>
                  <a:ext cx="144016" cy="14401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a옛날사진관3" panose="02020600000000000000" pitchFamily="18" charset="-127"/>
                    <a:ea typeface="a옛날사진관3" panose="02020600000000000000" pitchFamily="18" charset="-127"/>
                  </a:endParaRPr>
                </a:p>
              </p:txBody>
            </p:sp>
          </p:grp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58B5717-C5DC-438D-A6BA-EB910726D949}"/>
                </a:ext>
              </a:extLst>
            </p:cNvPr>
            <p:cNvSpPr txBox="1"/>
            <p:nvPr/>
          </p:nvSpPr>
          <p:spPr>
            <a:xfrm>
              <a:off x="772588" y="3948362"/>
              <a:ext cx="1771963" cy="442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9FD04E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01</a:t>
              </a:r>
            </a:p>
            <a:p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팀 소개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DDDE926-B21D-475A-AA96-DACA80BD2DBD}"/>
                </a:ext>
              </a:extLst>
            </p:cNvPr>
            <p:cNvSpPr txBox="1"/>
            <p:nvPr/>
          </p:nvSpPr>
          <p:spPr>
            <a:xfrm>
              <a:off x="1715704" y="3619375"/>
              <a:ext cx="1584176" cy="442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1D62F0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 </a:t>
              </a:r>
              <a:r>
                <a:rPr lang="en-US" altLang="ko-KR" dirty="0">
                  <a:solidFill>
                    <a:srgbClr val="9FD04E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02</a:t>
              </a:r>
            </a:p>
            <a:p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아이디어 선정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692ED9C-148C-4F05-A743-44FE64BE250B}"/>
                </a:ext>
              </a:extLst>
            </p:cNvPr>
            <p:cNvSpPr txBox="1"/>
            <p:nvPr/>
          </p:nvSpPr>
          <p:spPr>
            <a:xfrm>
              <a:off x="3179781" y="3948362"/>
              <a:ext cx="1584176" cy="442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9FD04E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03</a:t>
              </a:r>
            </a:p>
            <a:p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프로젝트 개요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0FBC691-BD99-4A97-A768-EE8C11082A03}"/>
                </a:ext>
              </a:extLst>
            </p:cNvPr>
            <p:cNvSpPr txBox="1"/>
            <p:nvPr/>
          </p:nvSpPr>
          <p:spPr>
            <a:xfrm>
              <a:off x="4600629" y="3610053"/>
              <a:ext cx="778936" cy="442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9FD04E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04</a:t>
              </a:r>
            </a:p>
            <a:p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상세 내용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DA159E8F-51E6-43BC-9262-48C5DA172361}"/>
                </a:ext>
              </a:extLst>
            </p:cNvPr>
            <p:cNvCxnSpPr>
              <a:cxnSpLocks/>
            </p:cNvCxnSpPr>
            <p:nvPr/>
          </p:nvCxnSpPr>
          <p:spPr>
            <a:xfrm>
              <a:off x="1206328" y="2971855"/>
              <a:ext cx="9044" cy="1148705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A690E3B-0440-4B8F-ACCB-08999FB81AC4}"/>
                </a:ext>
              </a:extLst>
            </p:cNvPr>
            <p:cNvSpPr txBox="1"/>
            <p:nvPr/>
          </p:nvSpPr>
          <p:spPr>
            <a:xfrm>
              <a:off x="7245467" y="3626032"/>
              <a:ext cx="653028" cy="442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9FD04E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06</a:t>
              </a:r>
            </a:p>
            <a:p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Q &amp; A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487AB31F-8822-4809-97DD-70A1EB389DA1}"/>
                </a:ext>
              </a:extLst>
            </p:cNvPr>
            <p:cNvCxnSpPr>
              <a:cxnSpLocks/>
            </p:cNvCxnSpPr>
            <p:nvPr/>
          </p:nvCxnSpPr>
          <p:spPr>
            <a:xfrm>
              <a:off x="3900662" y="2920220"/>
              <a:ext cx="9450" cy="120034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5449BAC0-3879-4CD6-A8E2-1EC84F728D1A}"/>
                </a:ext>
              </a:extLst>
            </p:cNvPr>
            <p:cNvCxnSpPr>
              <a:cxnSpLocks/>
            </p:cNvCxnSpPr>
            <p:nvPr/>
          </p:nvCxnSpPr>
          <p:spPr>
            <a:xfrm>
              <a:off x="5126937" y="2567890"/>
              <a:ext cx="0" cy="1242165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3CB71FE1-F629-4A46-A381-279C12E2A8EC}"/>
                </a:ext>
              </a:extLst>
            </p:cNvPr>
            <p:cNvCxnSpPr>
              <a:cxnSpLocks/>
            </p:cNvCxnSpPr>
            <p:nvPr/>
          </p:nvCxnSpPr>
          <p:spPr>
            <a:xfrm>
              <a:off x="6343943" y="2957014"/>
              <a:ext cx="0" cy="1163546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5A88095-B91F-4A05-B3FB-EFD32164FDDA}"/>
                </a:ext>
              </a:extLst>
            </p:cNvPr>
            <p:cNvSpPr txBox="1"/>
            <p:nvPr/>
          </p:nvSpPr>
          <p:spPr>
            <a:xfrm>
              <a:off x="5822862" y="3935453"/>
              <a:ext cx="794918" cy="442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9FD04E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05</a:t>
              </a:r>
            </a:p>
            <a:p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기대효과</a:t>
              </a:r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6F47EE98-3FDC-44A9-8936-F0E4C91AA050}"/>
                </a:ext>
              </a:extLst>
            </p:cNvPr>
            <p:cNvCxnSpPr>
              <a:cxnSpLocks/>
            </p:cNvCxnSpPr>
            <p:nvPr/>
          </p:nvCxnSpPr>
          <p:spPr>
            <a:xfrm>
              <a:off x="7636502" y="2567890"/>
              <a:ext cx="0" cy="1242165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/>
          <p:cNvGrpSpPr/>
          <p:nvPr/>
        </p:nvGrpSpPr>
        <p:grpSpPr>
          <a:xfrm flipV="1">
            <a:off x="74816" y="74812"/>
            <a:ext cx="12053453" cy="49879"/>
            <a:chOff x="179512" y="188640"/>
            <a:chExt cx="8856984" cy="72008"/>
          </a:xfrm>
        </p:grpSpPr>
        <p:cxnSp>
          <p:nvCxnSpPr>
            <p:cNvPr id="85" name="직선 연결선 84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7" name="그룹 86"/>
          <p:cNvGrpSpPr/>
          <p:nvPr/>
        </p:nvGrpSpPr>
        <p:grpSpPr>
          <a:xfrm flipV="1">
            <a:off x="74815" y="6736078"/>
            <a:ext cx="12053453" cy="49879"/>
            <a:chOff x="179512" y="188640"/>
            <a:chExt cx="8856984" cy="72008"/>
          </a:xfrm>
        </p:grpSpPr>
        <p:cxnSp>
          <p:nvCxnSpPr>
            <p:cNvPr id="88" name="직선 연결선 87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직선 연결선 88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96" name="그림 9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778" y="6283981"/>
            <a:ext cx="1134490" cy="36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0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72"/>
          <p:cNvGrpSpPr/>
          <p:nvPr/>
        </p:nvGrpSpPr>
        <p:grpSpPr>
          <a:xfrm flipV="1">
            <a:off x="74816" y="74812"/>
            <a:ext cx="12053453" cy="49879"/>
            <a:chOff x="179512" y="188640"/>
            <a:chExt cx="8856984" cy="72008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6" name="그룹 75"/>
          <p:cNvGrpSpPr/>
          <p:nvPr/>
        </p:nvGrpSpPr>
        <p:grpSpPr>
          <a:xfrm flipV="1">
            <a:off x="74815" y="6736078"/>
            <a:ext cx="12053453" cy="49879"/>
            <a:chOff x="179512" y="188640"/>
            <a:chExt cx="8856984" cy="72008"/>
          </a:xfrm>
        </p:grpSpPr>
        <p:cxnSp>
          <p:nvCxnSpPr>
            <p:cNvPr id="77" name="직선 연결선 76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778" y="6283981"/>
            <a:ext cx="1134490" cy="3666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80370A-E07D-4E8D-BF89-7C1604C04D65}"/>
              </a:ext>
            </a:extLst>
          </p:cNvPr>
          <p:cNvSpPr txBox="1"/>
          <p:nvPr/>
        </p:nvSpPr>
        <p:spPr>
          <a:xfrm>
            <a:off x="368723" y="310133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9FD04E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04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상세 내용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4CD4EE-B0E8-4D48-A324-019DA0780778}"/>
              </a:ext>
            </a:extLst>
          </p:cNvPr>
          <p:cNvSpPr txBox="1"/>
          <p:nvPr/>
        </p:nvSpPr>
        <p:spPr>
          <a:xfrm>
            <a:off x="368723" y="924389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4-1 </a:t>
            </a:r>
            <a:r>
              <a:rPr lang="ko-KR" altLang="en-US" dirty="0" smtClean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시스템 구성도</a:t>
            </a:r>
            <a:endParaRPr lang="ko-KR" altLang="en-US" dirty="0">
              <a:solidFill>
                <a:srgbClr val="4B3368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587380" y="1907977"/>
            <a:ext cx="9406398" cy="3247613"/>
            <a:chOff x="1587380" y="1907977"/>
            <a:chExt cx="9406398" cy="3247613"/>
          </a:xfrm>
        </p:grpSpPr>
        <p:grpSp>
          <p:nvGrpSpPr>
            <p:cNvPr id="5" name="그룹 4"/>
            <p:cNvGrpSpPr/>
            <p:nvPr/>
          </p:nvGrpSpPr>
          <p:grpSpPr>
            <a:xfrm>
              <a:off x="1587380" y="1907977"/>
              <a:ext cx="9406398" cy="3247613"/>
              <a:chOff x="1709277" y="1756699"/>
              <a:chExt cx="9406398" cy="3247613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9277" y="1756699"/>
                <a:ext cx="8784528" cy="3247613"/>
              </a:xfrm>
              <a:prstGeom prst="rect">
                <a:avLst/>
              </a:prstGeom>
            </p:spPr>
          </p:pic>
          <p:sp>
            <p:nvSpPr>
              <p:cNvPr id="3" name="직사각형 2"/>
              <p:cNvSpPr/>
              <p:nvPr/>
            </p:nvSpPr>
            <p:spPr>
              <a:xfrm>
                <a:off x="8953500" y="2227877"/>
                <a:ext cx="2162175" cy="6561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314700" y="3139995"/>
                <a:ext cx="11620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latin typeface="Bahnschrift" panose="020B0502040204020203" pitchFamily="34" charset="0"/>
                  </a:rPr>
                  <a:t>Section /</a:t>
                </a:r>
                <a:endParaRPr lang="ko-KR" altLang="en-US" b="1" dirty="0">
                  <a:solidFill>
                    <a:schemeClr val="bg1"/>
                  </a:solidFill>
                  <a:latin typeface="Bahnschrift" panose="020B0502040204020203" pitchFamily="34" charset="0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9076508" y="3470386"/>
              <a:ext cx="1371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err="1" smtClean="0">
                  <a:solidFill>
                    <a:srgbClr val="0062BA"/>
                  </a:solidFill>
                  <a:latin typeface="Bahnschrift" panose="020B0502040204020203" pitchFamily="34" charset="0"/>
                </a:rPr>
                <a:t>MariaDB</a:t>
              </a:r>
              <a:endParaRPr lang="ko-KR" altLang="en-US" sz="1600" b="1" dirty="0">
                <a:solidFill>
                  <a:srgbClr val="0062BA"/>
                </a:solidFill>
                <a:latin typeface="Bahnschrif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082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72"/>
          <p:cNvGrpSpPr/>
          <p:nvPr/>
        </p:nvGrpSpPr>
        <p:grpSpPr>
          <a:xfrm flipV="1">
            <a:off x="74816" y="74812"/>
            <a:ext cx="12053453" cy="49879"/>
            <a:chOff x="179512" y="188640"/>
            <a:chExt cx="8856984" cy="72008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6" name="그룹 75"/>
          <p:cNvGrpSpPr/>
          <p:nvPr/>
        </p:nvGrpSpPr>
        <p:grpSpPr>
          <a:xfrm flipV="1">
            <a:off x="74815" y="6736078"/>
            <a:ext cx="12053453" cy="49879"/>
            <a:chOff x="179512" y="188640"/>
            <a:chExt cx="8856984" cy="72008"/>
          </a:xfrm>
        </p:grpSpPr>
        <p:cxnSp>
          <p:nvCxnSpPr>
            <p:cNvPr id="77" name="직선 연결선 76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778" y="6283981"/>
            <a:ext cx="1134490" cy="3666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80370A-E07D-4E8D-BF89-7C1604C04D65}"/>
              </a:ext>
            </a:extLst>
          </p:cNvPr>
          <p:cNvSpPr txBox="1"/>
          <p:nvPr/>
        </p:nvSpPr>
        <p:spPr>
          <a:xfrm>
            <a:off x="368723" y="310133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9FD04E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04</a:t>
            </a:r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상세 내용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4CD4EE-B0E8-4D48-A324-019DA0780778}"/>
              </a:ext>
            </a:extLst>
          </p:cNvPr>
          <p:cNvSpPr txBox="1"/>
          <p:nvPr/>
        </p:nvSpPr>
        <p:spPr>
          <a:xfrm>
            <a:off x="368723" y="924389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4-2 Used Tools</a:t>
            </a:r>
            <a:r>
              <a:rPr lang="ko-KR" altLang="en-US" dirty="0" smtClean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dirty="0" smtClean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&amp; Skill</a:t>
            </a:r>
            <a:endParaRPr lang="ko-KR" altLang="en-US" dirty="0">
              <a:solidFill>
                <a:srgbClr val="4B3368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93491" y="-7973"/>
            <a:ext cx="11264341" cy="6913079"/>
            <a:chOff x="193491" y="-7973"/>
            <a:chExt cx="11264341" cy="6913079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1232" y="995097"/>
              <a:ext cx="2208063" cy="77675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8063" y="2303374"/>
              <a:ext cx="2569769" cy="880874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2981" y="5415836"/>
              <a:ext cx="2957713" cy="1305972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4315" y="3930618"/>
              <a:ext cx="2533517" cy="64034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2820" y="2625509"/>
              <a:ext cx="3056282" cy="1519508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795" y="1456250"/>
              <a:ext cx="2410213" cy="1264132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9167" y="5684275"/>
              <a:ext cx="1859871" cy="729361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512" y="2678927"/>
              <a:ext cx="2627848" cy="1205718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0245" y="5285898"/>
              <a:ext cx="859306" cy="859306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6617" y="4009825"/>
              <a:ext cx="1272568" cy="1272568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553" y="-7973"/>
              <a:ext cx="2527091" cy="1895319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00759" y="5271840"/>
              <a:ext cx="857073" cy="857073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5323" y="4091439"/>
              <a:ext cx="2669549" cy="147368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6708" y="1582223"/>
              <a:ext cx="3266780" cy="109686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491" y="5101275"/>
              <a:ext cx="3435869" cy="18038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806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72"/>
          <p:cNvGrpSpPr/>
          <p:nvPr/>
        </p:nvGrpSpPr>
        <p:grpSpPr>
          <a:xfrm flipV="1">
            <a:off x="74816" y="74812"/>
            <a:ext cx="12053453" cy="49879"/>
            <a:chOff x="179512" y="188640"/>
            <a:chExt cx="8856984" cy="72008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6" name="그룹 75"/>
          <p:cNvGrpSpPr/>
          <p:nvPr/>
        </p:nvGrpSpPr>
        <p:grpSpPr>
          <a:xfrm flipV="1">
            <a:off x="74815" y="6736078"/>
            <a:ext cx="12053453" cy="49879"/>
            <a:chOff x="179512" y="188640"/>
            <a:chExt cx="8856984" cy="72008"/>
          </a:xfrm>
        </p:grpSpPr>
        <p:cxnSp>
          <p:nvCxnSpPr>
            <p:cNvPr id="77" name="직선 연결선 76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778" y="6283981"/>
            <a:ext cx="1134490" cy="3666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80370A-E07D-4E8D-BF89-7C1604C04D65}"/>
              </a:ext>
            </a:extLst>
          </p:cNvPr>
          <p:cNvSpPr txBox="1"/>
          <p:nvPr/>
        </p:nvSpPr>
        <p:spPr>
          <a:xfrm>
            <a:off x="368723" y="310133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9FD04E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04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상세 내용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4CD4EE-B0E8-4D48-A324-019DA0780778}"/>
              </a:ext>
            </a:extLst>
          </p:cNvPr>
          <p:cNvSpPr txBox="1"/>
          <p:nvPr/>
        </p:nvSpPr>
        <p:spPr>
          <a:xfrm>
            <a:off x="368723" y="924389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4-3 </a:t>
            </a:r>
            <a:r>
              <a:rPr lang="ko-KR" altLang="en-US" dirty="0" smtClean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회의록</a:t>
            </a:r>
            <a:endParaRPr lang="ko-KR" altLang="en-US" dirty="0">
              <a:solidFill>
                <a:srgbClr val="4B3368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86501">
            <a:off x="1273205" y="1194601"/>
            <a:ext cx="4411696" cy="48550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45973">
            <a:off x="6423833" y="920603"/>
            <a:ext cx="4645069" cy="528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35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72"/>
          <p:cNvGrpSpPr/>
          <p:nvPr/>
        </p:nvGrpSpPr>
        <p:grpSpPr>
          <a:xfrm flipV="1">
            <a:off x="74816" y="74812"/>
            <a:ext cx="12053453" cy="49879"/>
            <a:chOff x="179512" y="188640"/>
            <a:chExt cx="8856984" cy="72008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6" name="그룹 75"/>
          <p:cNvGrpSpPr/>
          <p:nvPr/>
        </p:nvGrpSpPr>
        <p:grpSpPr>
          <a:xfrm flipV="1">
            <a:off x="74815" y="6736078"/>
            <a:ext cx="12053453" cy="49879"/>
            <a:chOff x="179512" y="188640"/>
            <a:chExt cx="8856984" cy="72008"/>
          </a:xfrm>
        </p:grpSpPr>
        <p:cxnSp>
          <p:nvCxnSpPr>
            <p:cNvPr id="77" name="직선 연결선 76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778" y="6283981"/>
            <a:ext cx="1134490" cy="3666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80370A-E07D-4E8D-BF89-7C1604C04D65}"/>
              </a:ext>
            </a:extLst>
          </p:cNvPr>
          <p:cNvSpPr txBox="1"/>
          <p:nvPr/>
        </p:nvSpPr>
        <p:spPr>
          <a:xfrm>
            <a:off x="368723" y="310133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9FD04E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04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상세 내용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4CD4EE-B0E8-4D48-A324-019DA0780778}"/>
              </a:ext>
            </a:extLst>
          </p:cNvPr>
          <p:cNvSpPr txBox="1"/>
          <p:nvPr/>
        </p:nvSpPr>
        <p:spPr>
          <a:xfrm>
            <a:off x="368723" y="924389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4-4 </a:t>
            </a:r>
            <a:r>
              <a:rPr lang="ko-KR" altLang="en-US" dirty="0" err="1" smtClean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간트차트</a:t>
            </a:r>
            <a:endParaRPr lang="ko-KR" altLang="en-US" dirty="0">
              <a:solidFill>
                <a:srgbClr val="4B3368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318" y="508197"/>
            <a:ext cx="6010091" cy="595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13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72"/>
          <p:cNvGrpSpPr/>
          <p:nvPr/>
        </p:nvGrpSpPr>
        <p:grpSpPr>
          <a:xfrm flipV="1">
            <a:off x="74816" y="74812"/>
            <a:ext cx="12053453" cy="49879"/>
            <a:chOff x="179512" y="188640"/>
            <a:chExt cx="8856984" cy="72008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6" name="그룹 75"/>
          <p:cNvGrpSpPr/>
          <p:nvPr/>
        </p:nvGrpSpPr>
        <p:grpSpPr>
          <a:xfrm flipV="1">
            <a:off x="74815" y="6736078"/>
            <a:ext cx="12053453" cy="49879"/>
            <a:chOff x="179512" y="188640"/>
            <a:chExt cx="8856984" cy="72008"/>
          </a:xfrm>
        </p:grpSpPr>
        <p:cxnSp>
          <p:nvCxnSpPr>
            <p:cNvPr id="77" name="직선 연결선 76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778" y="6283981"/>
            <a:ext cx="1134490" cy="3666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80370A-E07D-4E8D-BF89-7C1604C04D65}"/>
              </a:ext>
            </a:extLst>
          </p:cNvPr>
          <p:cNvSpPr txBox="1"/>
          <p:nvPr/>
        </p:nvSpPr>
        <p:spPr>
          <a:xfrm>
            <a:off x="368723" y="310133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9FD04E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04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상세 내용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4CD4EE-B0E8-4D48-A324-019DA0780778}"/>
              </a:ext>
            </a:extLst>
          </p:cNvPr>
          <p:cNvSpPr txBox="1"/>
          <p:nvPr/>
        </p:nvSpPr>
        <p:spPr>
          <a:xfrm>
            <a:off x="368723" y="924389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4-5 LRC</a:t>
            </a:r>
          </a:p>
          <a:p>
            <a:r>
              <a:rPr lang="en-US" altLang="ko-KR" dirty="0" smtClean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(</a:t>
            </a:r>
            <a:r>
              <a:rPr lang="en-US" altLang="ko-KR" dirty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Linear Responsibility </a:t>
            </a:r>
            <a:r>
              <a:rPr lang="en-US" altLang="ko-KR" dirty="0" smtClean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Chart)</a:t>
            </a:r>
            <a:endParaRPr lang="ko-KR" altLang="en-US" dirty="0">
              <a:solidFill>
                <a:srgbClr val="4B3368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364" y="984253"/>
            <a:ext cx="6429985" cy="547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5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72"/>
          <p:cNvGrpSpPr/>
          <p:nvPr/>
        </p:nvGrpSpPr>
        <p:grpSpPr>
          <a:xfrm flipV="1">
            <a:off x="74816" y="74812"/>
            <a:ext cx="12053453" cy="49879"/>
            <a:chOff x="179512" y="188640"/>
            <a:chExt cx="8856984" cy="72008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6" name="그룹 75"/>
          <p:cNvGrpSpPr/>
          <p:nvPr/>
        </p:nvGrpSpPr>
        <p:grpSpPr>
          <a:xfrm flipV="1">
            <a:off x="74815" y="6736078"/>
            <a:ext cx="12053453" cy="49879"/>
            <a:chOff x="179512" y="188640"/>
            <a:chExt cx="8856984" cy="72008"/>
          </a:xfrm>
        </p:grpSpPr>
        <p:cxnSp>
          <p:nvCxnSpPr>
            <p:cNvPr id="77" name="직선 연결선 76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778" y="6283981"/>
            <a:ext cx="1134490" cy="3666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80370A-E07D-4E8D-BF89-7C1604C04D65}"/>
              </a:ext>
            </a:extLst>
          </p:cNvPr>
          <p:cNvSpPr txBox="1"/>
          <p:nvPr/>
        </p:nvSpPr>
        <p:spPr>
          <a:xfrm>
            <a:off x="368723" y="310133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9FD04E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04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상세 내용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4CD4EE-B0E8-4D48-A324-019DA0780778}"/>
              </a:ext>
            </a:extLst>
          </p:cNvPr>
          <p:cNvSpPr txBox="1"/>
          <p:nvPr/>
        </p:nvSpPr>
        <p:spPr>
          <a:xfrm>
            <a:off x="368723" y="924389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4-6 </a:t>
            </a:r>
            <a:r>
              <a:rPr lang="ko-KR" altLang="en-US" dirty="0" smtClean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요구사항 명세서</a:t>
            </a:r>
            <a:endParaRPr lang="ko-KR" altLang="en-US" dirty="0">
              <a:solidFill>
                <a:srgbClr val="4B3368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98" y="1303820"/>
            <a:ext cx="6749356" cy="260455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5107" y="3502227"/>
            <a:ext cx="7449590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0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02189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4B3368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05</a:t>
            </a:r>
            <a:r>
              <a:rPr lang="en-US" altLang="ko-KR" sz="3600" dirty="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ko-KR" altLang="en-US" sz="3600" dirty="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기대 효과</a:t>
            </a:r>
            <a:endParaRPr lang="en-US" altLang="ko-KR" sz="36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 flipV="1">
            <a:off x="74816" y="74812"/>
            <a:ext cx="12053453" cy="49879"/>
            <a:chOff x="179512" y="188640"/>
            <a:chExt cx="8856984" cy="72008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그룹 6"/>
          <p:cNvGrpSpPr/>
          <p:nvPr/>
        </p:nvGrpSpPr>
        <p:grpSpPr>
          <a:xfrm flipV="1">
            <a:off x="74815" y="6736078"/>
            <a:ext cx="12053453" cy="49879"/>
            <a:chOff x="179512" y="188640"/>
            <a:chExt cx="8856984" cy="72008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778" y="6283981"/>
            <a:ext cx="1134490" cy="36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6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72"/>
          <p:cNvGrpSpPr/>
          <p:nvPr/>
        </p:nvGrpSpPr>
        <p:grpSpPr>
          <a:xfrm flipV="1">
            <a:off x="74816" y="74812"/>
            <a:ext cx="12053453" cy="49879"/>
            <a:chOff x="179512" y="188640"/>
            <a:chExt cx="8856984" cy="72008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6" name="그룹 75"/>
          <p:cNvGrpSpPr/>
          <p:nvPr/>
        </p:nvGrpSpPr>
        <p:grpSpPr>
          <a:xfrm flipV="1">
            <a:off x="74815" y="6736078"/>
            <a:ext cx="12053453" cy="49879"/>
            <a:chOff x="179512" y="188640"/>
            <a:chExt cx="8856984" cy="72008"/>
          </a:xfrm>
        </p:grpSpPr>
        <p:cxnSp>
          <p:nvCxnSpPr>
            <p:cNvPr id="77" name="직선 연결선 76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778" y="6283981"/>
            <a:ext cx="1134490" cy="3666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80370A-E07D-4E8D-BF89-7C1604C04D65}"/>
              </a:ext>
            </a:extLst>
          </p:cNvPr>
          <p:cNvSpPr txBox="1"/>
          <p:nvPr/>
        </p:nvSpPr>
        <p:spPr>
          <a:xfrm>
            <a:off x="368723" y="310133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9FD04E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05</a:t>
            </a:r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기대 효과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4CD4EE-B0E8-4D48-A324-019DA0780778}"/>
              </a:ext>
            </a:extLst>
          </p:cNvPr>
          <p:cNvSpPr txBox="1"/>
          <p:nvPr/>
        </p:nvSpPr>
        <p:spPr>
          <a:xfrm>
            <a:off x="368723" y="924389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5-1 </a:t>
            </a:r>
            <a:r>
              <a:rPr lang="en-US" altLang="ko-KR" dirty="0" err="1" smtClean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Apolio</a:t>
            </a:r>
            <a:r>
              <a:rPr lang="ko-KR" altLang="en-US" dirty="0" smtClean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 기대 효과</a:t>
            </a:r>
            <a:endParaRPr lang="ko-KR" altLang="en-US" dirty="0">
              <a:solidFill>
                <a:srgbClr val="4B3368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DE9E9F55-2344-49D3-8325-DD6E6DEDC5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2036587"/>
              </p:ext>
            </p:extLst>
          </p:nvPr>
        </p:nvGraphicFramePr>
        <p:xfrm>
          <a:off x="1231035" y="2541480"/>
          <a:ext cx="10145093" cy="3649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직사각형 11"/>
          <p:cNvSpPr/>
          <p:nvPr/>
        </p:nvSpPr>
        <p:spPr>
          <a:xfrm>
            <a:off x="5559698" y="2639522"/>
            <a:ext cx="656345" cy="3631366"/>
          </a:xfrm>
          <a:prstGeom prst="rect">
            <a:avLst/>
          </a:prstGeom>
          <a:noFill/>
          <a:ln w="952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endParaRPr lang="ko-KR" altLang="en-US" sz="80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14" name="꺾인 연결선 13"/>
          <p:cNvCxnSpPr>
            <a:stCxn id="16" idx="1"/>
            <a:endCxn id="12" idx="0"/>
          </p:cNvCxnSpPr>
          <p:nvPr/>
        </p:nvCxnSpPr>
        <p:spPr>
          <a:xfrm rot="10800000" flipV="1">
            <a:off x="5887871" y="1283206"/>
            <a:ext cx="815760" cy="1356315"/>
          </a:xfrm>
          <a:prstGeom prst="bentConnector2">
            <a:avLst/>
          </a:prstGeom>
          <a:ln>
            <a:solidFill>
              <a:srgbClr val="FF4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5569223" y="2621960"/>
            <a:ext cx="656345" cy="360000"/>
          </a:xfrm>
          <a:prstGeom prst="rect">
            <a:avLst/>
          </a:prstGeom>
          <a:solidFill>
            <a:srgbClr val="4B336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88%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703631" y="316930"/>
            <a:ext cx="5053384" cy="1932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b="1" dirty="0" err="1" smtClean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Apolio</a:t>
            </a:r>
            <a:r>
              <a:rPr lang="en-US" altLang="ko-KR" b="1" dirty="0" smtClean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b="1" dirty="0" smtClean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이용자</a:t>
            </a:r>
            <a:endParaRPr lang="en-US" altLang="ko-KR" b="1" dirty="0" smtClean="0">
              <a:solidFill>
                <a:srgbClr val="4B3368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해외취업 가능성 상승</a:t>
            </a:r>
            <a:r>
              <a:rPr lang="en-US" altLang="ko-KR" b="1" dirty="0" smtClean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!</a:t>
            </a:r>
            <a:endParaRPr lang="en-US" altLang="ko-KR" b="1" dirty="0">
              <a:solidFill>
                <a:srgbClr val="4B3368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rgbClr val="78808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해외 </a:t>
            </a:r>
            <a:r>
              <a:rPr lang="en-US" altLang="ko-KR" sz="1400" dirty="0" smtClean="0">
                <a:solidFill>
                  <a:srgbClr val="78808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Head Hunting </a:t>
            </a:r>
            <a:r>
              <a:rPr lang="ko-KR" altLang="en-US" sz="1400" dirty="0" smtClean="0">
                <a:solidFill>
                  <a:srgbClr val="78808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업체를 타겟으로 한 자기 </a:t>
            </a:r>
            <a:r>
              <a:rPr lang="en-US" altLang="ko-KR" sz="1400" dirty="0" smtClean="0">
                <a:solidFill>
                  <a:srgbClr val="78808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PR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rgbClr val="78808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해외 </a:t>
            </a:r>
            <a:r>
              <a:rPr lang="en-US" altLang="ko-KR" sz="1400" dirty="0" smtClean="0">
                <a:solidFill>
                  <a:srgbClr val="78808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IT News</a:t>
            </a:r>
            <a:r>
              <a:rPr lang="ko-KR" altLang="en-US" sz="1400" dirty="0" smtClean="0">
                <a:solidFill>
                  <a:srgbClr val="78808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 대한 접근성 및 정보 습득 용이성 향상</a:t>
            </a:r>
            <a:endParaRPr lang="en-US" altLang="ko-KR" sz="1400" dirty="0" smtClean="0">
              <a:solidFill>
                <a:srgbClr val="78808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rgbClr val="78808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실무진 면접대비 자기 학습 효과 증진</a:t>
            </a:r>
            <a:endParaRPr lang="en-US" altLang="ko-KR" sz="1400" dirty="0" smtClean="0">
              <a:solidFill>
                <a:srgbClr val="78808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rgbClr val="78808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방문자와의 교류와 좋아요 숫자를 통한 인기 포스팅 </a:t>
            </a:r>
            <a:r>
              <a:rPr lang="en-US" altLang="ko-KR" sz="1400" dirty="0" smtClean="0">
                <a:solidFill>
                  <a:srgbClr val="78808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Trend </a:t>
            </a:r>
            <a:r>
              <a:rPr lang="ko-KR" altLang="en-US" sz="1400" dirty="0" smtClean="0">
                <a:solidFill>
                  <a:srgbClr val="78808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분석</a:t>
            </a:r>
            <a:r>
              <a:rPr lang="en-US" altLang="ko-KR" sz="1400" dirty="0" smtClean="0">
                <a:solidFill>
                  <a:srgbClr val="78808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/>
            </a:r>
            <a:br>
              <a:rPr lang="en-US" altLang="ko-KR" sz="1400" dirty="0" smtClean="0">
                <a:solidFill>
                  <a:srgbClr val="78808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</a:br>
            <a:endParaRPr lang="en-US" altLang="ko-KR" sz="1400" dirty="0" smtClean="0">
              <a:solidFill>
                <a:srgbClr val="78808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140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72"/>
          <p:cNvGrpSpPr/>
          <p:nvPr/>
        </p:nvGrpSpPr>
        <p:grpSpPr>
          <a:xfrm flipV="1">
            <a:off x="74816" y="74812"/>
            <a:ext cx="12053453" cy="49879"/>
            <a:chOff x="179512" y="188640"/>
            <a:chExt cx="8856984" cy="72008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6" name="그룹 75"/>
          <p:cNvGrpSpPr/>
          <p:nvPr/>
        </p:nvGrpSpPr>
        <p:grpSpPr>
          <a:xfrm flipV="1">
            <a:off x="74815" y="6736078"/>
            <a:ext cx="12053453" cy="49879"/>
            <a:chOff x="179512" y="188640"/>
            <a:chExt cx="8856984" cy="72008"/>
          </a:xfrm>
        </p:grpSpPr>
        <p:cxnSp>
          <p:nvCxnSpPr>
            <p:cNvPr id="77" name="직선 연결선 76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778" y="6283981"/>
            <a:ext cx="1134490" cy="3666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80370A-E07D-4E8D-BF89-7C1604C04D65}"/>
              </a:ext>
            </a:extLst>
          </p:cNvPr>
          <p:cNvSpPr txBox="1"/>
          <p:nvPr/>
        </p:nvSpPr>
        <p:spPr>
          <a:xfrm>
            <a:off x="368723" y="310133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9FD04E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05</a:t>
            </a:r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기대 효과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795" y="310133"/>
            <a:ext cx="4421470" cy="28202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4CD4EE-B0E8-4D48-A324-019DA0780778}"/>
              </a:ext>
            </a:extLst>
          </p:cNvPr>
          <p:cNvSpPr txBox="1"/>
          <p:nvPr/>
        </p:nvSpPr>
        <p:spPr>
          <a:xfrm>
            <a:off x="368723" y="924389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5-2 </a:t>
            </a:r>
            <a:r>
              <a:rPr lang="en-US" altLang="ko-KR" dirty="0" err="1" smtClean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Apolio</a:t>
            </a:r>
            <a:r>
              <a:rPr lang="ko-KR" altLang="en-US" dirty="0" smtClean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</a:t>
            </a:r>
            <a:r>
              <a:rPr lang="ko-KR" altLang="en-US" dirty="0" err="1" smtClean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알게된</a:t>
            </a:r>
            <a:r>
              <a:rPr lang="ko-KR" altLang="en-US" dirty="0" smtClean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후의 당신</a:t>
            </a:r>
            <a:endParaRPr lang="ko-KR" altLang="en-US" dirty="0">
              <a:solidFill>
                <a:srgbClr val="4B3368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372" y="1536579"/>
            <a:ext cx="4949469" cy="494946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352" y="247924"/>
            <a:ext cx="3677486" cy="1590264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5203108" y="1286549"/>
            <a:ext cx="7266039" cy="5449529"/>
            <a:chOff x="5203108" y="1286549"/>
            <a:chExt cx="7266039" cy="544952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3108" y="1286549"/>
              <a:ext cx="7266039" cy="544952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06500">
              <a:off x="7559252" y="5583584"/>
              <a:ext cx="1860593" cy="11099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883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02189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4B3368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06</a:t>
            </a:r>
            <a:r>
              <a:rPr lang="en-US" altLang="ko-KR" sz="3600" dirty="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Q &amp; A</a:t>
            </a:r>
            <a:endParaRPr lang="en-US" altLang="ko-KR" sz="36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 flipV="1">
            <a:off x="74816" y="74812"/>
            <a:ext cx="12053453" cy="49879"/>
            <a:chOff x="179512" y="188640"/>
            <a:chExt cx="8856984" cy="72008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그룹 6"/>
          <p:cNvGrpSpPr/>
          <p:nvPr/>
        </p:nvGrpSpPr>
        <p:grpSpPr>
          <a:xfrm flipV="1">
            <a:off x="74815" y="6736078"/>
            <a:ext cx="12053453" cy="49879"/>
            <a:chOff x="179512" y="188640"/>
            <a:chExt cx="8856984" cy="72008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778" y="6283981"/>
            <a:ext cx="1134490" cy="36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6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02189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4B3368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01</a:t>
            </a:r>
            <a:r>
              <a:rPr lang="en-US" altLang="ko-KR" sz="3600" dirty="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ko-KR" altLang="en-US" sz="3600" dirty="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팀 소개</a:t>
            </a:r>
            <a:endParaRPr lang="en-US" altLang="ko-KR" sz="36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 flipV="1">
            <a:off x="74816" y="74812"/>
            <a:ext cx="12053453" cy="49879"/>
            <a:chOff x="179512" y="188640"/>
            <a:chExt cx="8856984" cy="72008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" name="그룹 8"/>
          <p:cNvGrpSpPr/>
          <p:nvPr/>
        </p:nvGrpSpPr>
        <p:grpSpPr>
          <a:xfrm flipV="1">
            <a:off x="74815" y="6736078"/>
            <a:ext cx="12053453" cy="49879"/>
            <a:chOff x="179512" y="188640"/>
            <a:chExt cx="8856984" cy="72008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778" y="6283981"/>
            <a:ext cx="1134490" cy="36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21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81021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solidFill>
                  <a:srgbClr val="4B3368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감사합니다</a:t>
            </a:r>
            <a:endParaRPr lang="en-US" altLang="ko-KR" sz="4800" dirty="0">
              <a:solidFill>
                <a:srgbClr val="9FD04E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733588" y="2673434"/>
            <a:ext cx="4680000" cy="0"/>
          </a:xfrm>
          <a:prstGeom prst="line">
            <a:avLst/>
          </a:prstGeom>
          <a:ln w="38100">
            <a:solidFill>
              <a:srgbClr val="4B33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733588" y="3714226"/>
            <a:ext cx="4680000" cy="0"/>
          </a:xfrm>
          <a:prstGeom prst="line">
            <a:avLst/>
          </a:prstGeom>
          <a:ln>
            <a:solidFill>
              <a:srgbClr val="4B33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3732414" y="2749547"/>
            <a:ext cx="4681174" cy="0"/>
          </a:xfrm>
          <a:prstGeom prst="line">
            <a:avLst/>
          </a:prstGeom>
          <a:ln>
            <a:solidFill>
              <a:srgbClr val="4B33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 flipV="1">
            <a:off x="74816" y="74812"/>
            <a:ext cx="12053453" cy="49879"/>
            <a:chOff x="179512" y="188640"/>
            <a:chExt cx="8856984" cy="72008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flipV="1">
            <a:off x="74815" y="6736078"/>
            <a:ext cx="12053453" cy="49879"/>
            <a:chOff x="179512" y="188640"/>
            <a:chExt cx="8856984" cy="72008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778" y="6283981"/>
            <a:ext cx="1134490" cy="36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4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148953" y="2140641"/>
            <a:ext cx="1905000" cy="3122708"/>
            <a:chOff x="672656" y="2199910"/>
            <a:chExt cx="1905000" cy="3122708"/>
          </a:xfrm>
        </p:grpSpPr>
        <p:sp>
          <p:nvSpPr>
            <p:cNvPr id="21" name="직사각형 20"/>
            <p:cNvSpPr/>
            <p:nvPr/>
          </p:nvSpPr>
          <p:spPr>
            <a:xfrm>
              <a:off x="672656" y="4104910"/>
              <a:ext cx="1905000" cy="568690"/>
            </a:xfrm>
            <a:prstGeom prst="rect">
              <a:avLst/>
            </a:prstGeom>
            <a:solidFill>
              <a:srgbClr val="4B3368"/>
            </a:solidFill>
            <a:ln>
              <a:noFill/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smtClean="0">
                  <a:solidFill>
                    <a:prstClr val="white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강동훈</a:t>
              </a:r>
              <a:endParaRPr lang="en-US" altLang="ko-KR" sz="2000" b="1" dirty="0" smtClean="0">
                <a:solidFill>
                  <a:prstClr val="white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  <a:p>
              <a:pPr algn="ctr"/>
              <a:r>
                <a:rPr lang="ko-KR" altLang="en-US" sz="1200" b="1" dirty="0" err="1" smtClean="0">
                  <a:solidFill>
                    <a:prstClr val="white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프론트엔드</a:t>
              </a:r>
              <a:endParaRPr lang="en-US" altLang="ko-KR" sz="1200" b="1" dirty="0">
                <a:solidFill>
                  <a:prstClr val="white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72656" y="4673600"/>
              <a:ext cx="1905000" cy="6490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656" y="2199910"/>
              <a:ext cx="1905000" cy="1905000"/>
            </a:xfrm>
            <a:prstGeom prst="rect">
              <a:avLst/>
            </a:prstGeom>
          </p:spPr>
        </p:pic>
      </p:grpSp>
      <p:grpSp>
        <p:nvGrpSpPr>
          <p:cNvPr id="38" name="그룹 37"/>
          <p:cNvGrpSpPr/>
          <p:nvPr/>
        </p:nvGrpSpPr>
        <p:grpSpPr>
          <a:xfrm>
            <a:off x="5143499" y="2140641"/>
            <a:ext cx="1904999" cy="3122708"/>
            <a:chOff x="5143499" y="2199910"/>
            <a:chExt cx="1904999" cy="3122708"/>
          </a:xfrm>
        </p:grpSpPr>
        <p:grpSp>
          <p:nvGrpSpPr>
            <p:cNvPr id="15" name="그룹 14"/>
            <p:cNvGrpSpPr/>
            <p:nvPr/>
          </p:nvGrpSpPr>
          <p:grpSpPr>
            <a:xfrm>
              <a:off x="5143499" y="4104910"/>
              <a:ext cx="1904999" cy="1217708"/>
              <a:chOff x="672656" y="4104910"/>
              <a:chExt cx="1905000" cy="1217708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672656" y="4104910"/>
                <a:ext cx="1905000" cy="568690"/>
              </a:xfrm>
              <a:prstGeom prst="rect">
                <a:avLst/>
              </a:prstGeom>
              <a:solidFill>
                <a:srgbClr val="4B3368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 err="1" smtClean="0">
                    <a:solidFill>
                      <a:prstClr val="white"/>
                    </a:solidFill>
                    <a:latin typeface="a옛날사진관4" panose="02020600000000000000" pitchFamily="18" charset="-127"/>
                    <a:ea typeface="a옛날사진관4" panose="02020600000000000000" pitchFamily="18" charset="-127"/>
                  </a:rPr>
                  <a:t>배용균</a:t>
                </a:r>
                <a:endParaRPr lang="en-US" altLang="ko-KR" sz="2000" b="1" dirty="0" smtClean="0">
                  <a:solidFill>
                    <a:prstClr val="white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endParaRPr>
              </a:p>
              <a:p>
                <a:pPr algn="ctr"/>
                <a:r>
                  <a:rPr lang="ko-KR" altLang="en-US" sz="1200" b="1" dirty="0" err="1" smtClean="0">
                    <a:solidFill>
                      <a:prstClr val="white"/>
                    </a:solidFill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풀스택</a:t>
                </a:r>
                <a:endParaRPr lang="en-US" altLang="ko-KR" sz="1200" b="1" dirty="0">
                  <a:solidFill>
                    <a:prstClr val="white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672656" y="4673600"/>
                <a:ext cx="1905000" cy="6490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1100" dirty="0">
                  <a:solidFill>
                    <a:prstClr val="white">
                      <a:lumMod val="65000"/>
                    </a:prstClr>
                  </a:solidFill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3499" y="2199910"/>
              <a:ext cx="1904999" cy="1905000"/>
            </a:xfrm>
            <a:prstGeom prst="rect">
              <a:avLst/>
            </a:prstGeom>
          </p:spPr>
        </p:pic>
      </p:grpSp>
      <p:grpSp>
        <p:nvGrpSpPr>
          <p:cNvPr id="41" name="그룹 40"/>
          <p:cNvGrpSpPr/>
          <p:nvPr/>
        </p:nvGrpSpPr>
        <p:grpSpPr>
          <a:xfrm>
            <a:off x="10138044" y="2140641"/>
            <a:ext cx="1905000" cy="3122708"/>
            <a:chOff x="10138044" y="2199910"/>
            <a:chExt cx="1905000" cy="3122708"/>
          </a:xfrm>
        </p:grpSpPr>
        <p:grpSp>
          <p:nvGrpSpPr>
            <p:cNvPr id="28" name="그룹 27"/>
            <p:cNvGrpSpPr/>
            <p:nvPr/>
          </p:nvGrpSpPr>
          <p:grpSpPr>
            <a:xfrm>
              <a:off x="10138044" y="4104910"/>
              <a:ext cx="1905000" cy="1217708"/>
              <a:chOff x="672656" y="4104910"/>
              <a:chExt cx="1905000" cy="1217708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672656" y="4104910"/>
                <a:ext cx="1905000" cy="568690"/>
              </a:xfrm>
              <a:prstGeom prst="rect">
                <a:avLst/>
              </a:prstGeom>
              <a:solidFill>
                <a:srgbClr val="4B3368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 smtClean="0">
                    <a:solidFill>
                      <a:prstClr val="white"/>
                    </a:solidFill>
                    <a:latin typeface="a옛날사진관4" panose="02020600000000000000" pitchFamily="18" charset="-127"/>
                    <a:ea typeface="a옛날사진관4" panose="02020600000000000000" pitchFamily="18" charset="-127"/>
                  </a:rPr>
                  <a:t>이준희</a:t>
                </a:r>
                <a:endParaRPr lang="en-US" altLang="ko-KR" sz="2000" b="1" dirty="0" smtClean="0">
                  <a:solidFill>
                    <a:prstClr val="white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endParaRPr>
              </a:p>
              <a:p>
                <a:pPr algn="ctr"/>
                <a:r>
                  <a:rPr lang="ko-KR" altLang="en-US" sz="1200" b="1" dirty="0" err="1" smtClean="0">
                    <a:solidFill>
                      <a:prstClr val="white"/>
                    </a:solidFill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백엔드</a:t>
                </a:r>
                <a:endParaRPr lang="en-US" altLang="ko-KR" sz="1200" b="1" dirty="0">
                  <a:solidFill>
                    <a:prstClr val="white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672656" y="4673600"/>
                <a:ext cx="1905000" cy="6490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1100" dirty="0">
                  <a:solidFill>
                    <a:prstClr val="white">
                      <a:lumMod val="65000"/>
                    </a:prstClr>
                  </a:solidFill>
                </a:endParaRPr>
              </a:p>
            </p:txBody>
          </p:sp>
        </p:grp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38044" y="2199910"/>
              <a:ext cx="1905000" cy="1905000"/>
            </a:xfrm>
            <a:prstGeom prst="rect">
              <a:avLst/>
            </a:prstGeom>
          </p:spPr>
        </p:pic>
      </p:grpSp>
      <p:grpSp>
        <p:nvGrpSpPr>
          <p:cNvPr id="36" name="그룹 35"/>
          <p:cNvGrpSpPr/>
          <p:nvPr/>
        </p:nvGrpSpPr>
        <p:grpSpPr>
          <a:xfrm>
            <a:off x="2646226" y="2140641"/>
            <a:ext cx="1905000" cy="3122708"/>
            <a:chOff x="2646226" y="2199910"/>
            <a:chExt cx="1905000" cy="3122708"/>
          </a:xfrm>
        </p:grpSpPr>
        <p:grpSp>
          <p:nvGrpSpPr>
            <p:cNvPr id="4" name="그룹 3"/>
            <p:cNvGrpSpPr/>
            <p:nvPr/>
          </p:nvGrpSpPr>
          <p:grpSpPr>
            <a:xfrm>
              <a:off x="2646226" y="4104910"/>
              <a:ext cx="1905000" cy="1217708"/>
              <a:chOff x="672656" y="4104910"/>
              <a:chExt cx="1905000" cy="1217708"/>
            </a:xfrm>
          </p:grpSpPr>
          <p:sp>
            <p:nvSpPr>
              <p:cNvPr id="32" name="직사각형 31"/>
              <p:cNvSpPr/>
              <p:nvPr/>
            </p:nvSpPr>
            <p:spPr>
              <a:xfrm>
                <a:off x="672656" y="4104910"/>
                <a:ext cx="1905000" cy="568690"/>
              </a:xfrm>
              <a:prstGeom prst="rect">
                <a:avLst/>
              </a:prstGeom>
              <a:solidFill>
                <a:srgbClr val="4B3368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 err="1" smtClean="0">
                    <a:solidFill>
                      <a:prstClr val="white"/>
                    </a:solidFill>
                    <a:latin typeface="a옛날사진관4" panose="02020600000000000000" pitchFamily="18" charset="-127"/>
                    <a:ea typeface="a옛날사진관4" panose="02020600000000000000" pitchFamily="18" charset="-127"/>
                  </a:rPr>
                  <a:t>최일송</a:t>
                </a:r>
                <a:endParaRPr lang="en-US" altLang="ko-KR" sz="2000" b="1" dirty="0">
                  <a:solidFill>
                    <a:prstClr val="white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endParaRPr>
              </a:p>
              <a:p>
                <a:pPr algn="ctr"/>
                <a:r>
                  <a:rPr lang="ko-KR" altLang="en-US" sz="1200" b="1" dirty="0" err="1" smtClean="0">
                    <a:solidFill>
                      <a:prstClr val="white"/>
                    </a:solidFill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프론트엔드</a:t>
                </a:r>
                <a:endParaRPr lang="en-US" altLang="ko-KR" sz="1200" b="1" dirty="0">
                  <a:solidFill>
                    <a:prstClr val="white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672656" y="4673600"/>
                <a:ext cx="1905000" cy="6490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1100" dirty="0">
                  <a:solidFill>
                    <a:prstClr val="white">
                      <a:lumMod val="65000"/>
                    </a:prstClr>
                  </a:solidFill>
                </a:endParaRPr>
              </a:p>
            </p:txBody>
          </p:sp>
        </p:grp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6226" y="2199910"/>
              <a:ext cx="1905000" cy="1905000"/>
            </a:xfrm>
            <a:prstGeom prst="rect">
              <a:avLst/>
            </a:prstGeom>
          </p:spPr>
        </p:pic>
      </p:grpSp>
      <p:grpSp>
        <p:nvGrpSpPr>
          <p:cNvPr id="39" name="그룹 38"/>
          <p:cNvGrpSpPr/>
          <p:nvPr/>
        </p:nvGrpSpPr>
        <p:grpSpPr>
          <a:xfrm>
            <a:off x="7640771" y="2140641"/>
            <a:ext cx="1905000" cy="3122708"/>
            <a:chOff x="7640771" y="2199910"/>
            <a:chExt cx="1905000" cy="3122708"/>
          </a:xfrm>
        </p:grpSpPr>
        <p:grpSp>
          <p:nvGrpSpPr>
            <p:cNvPr id="24" name="그룹 23"/>
            <p:cNvGrpSpPr/>
            <p:nvPr/>
          </p:nvGrpSpPr>
          <p:grpSpPr>
            <a:xfrm>
              <a:off x="7640771" y="4104910"/>
              <a:ext cx="1905000" cy="1217708"/>
              <a:chOff x="672656" y="4104910"/>
              <a:chExt cx="1905000" cy="1217708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672656" y="4104910"/>
                <a:ext cx="1905000" cy="568690"/>
              </a:xfrm>
              <a:prstGeom prst="rect">
                <a:avLst/>
              </a:prstGeom>
              <a:solidFill>
                <a:srgbClr val="4B3368"/>
              </a:solidFill>
              <a:ln>
                <a:noFill/>
              </a:ln>
              <a:effectLst>
                <a:outerShdw blurRad="292100" dist="38100" algn="l" rotWithShape="0">
                  <a:srgbClr val="1A73DE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 err="1" smtClean="0">
                    <a:solidFill>
                      <a:prstClr val="white"/>
                    </a:solidFill>
                    <a:latin typeface="a옛날사진관4" panose="02020600000000000000" pitchFamily="18" charset="-127"/>
                    <a:ea typeface="a옛날사진관4" panose="02020600000000000000" pitchFamily="18" charset="-127"/>
                  </a:rPr>
                  <a:t>박승범</a:t>
                </a:r>
                <a:endParaRPr lang="en-US" altLang="ko-KR" sz="2000" b="1" dirty="0" smtClean="0">
                  <a:solidFill>
                    <a:prstClr val="white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endParaRPr>
              </a:p>
              <a:p>
                <a:pPr algn="ctr"/>
                <a:r>
                  <a:rPr lang="ko-KR" altLang="en-US" sz="1200" b="1" dirty="0" err="1" smtClean="0">
                    <a:solidFill>
                      <a:prstClr val="white"/>
                    </a:solidFill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백엔드</a:t>
                </a:r>
                <a:endParaRPr lang="en-US" altLang="ko-KR" sz="1200" b="1" dirty="0">
                  <a:solidFill>
                    <a:prstClr val="white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672656" y="4673600"/>
                <a:ext cx="1905000" cy="6490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en-US" altLang="ko-KR" sz="1100" dirty="0">
                  <a:solidFill>
                    <a:prstClr val="white">
                      <a:lumMod val="65000"/>
                    </a:prstClr>
                  </a:solidFill>
                </a:endParaRPr>
              </a:p>
            </p:txBody>
          </p:sp>
        </p:grp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0771" y="2199910"/>
              <a:ext cx="1905000" cy="1905000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AE80370A-E07D-4E8D-BF89-7C1604C04D65}"/>
              </a:ext>
            </a:extLst>
          </p:cNvPr>
          <p:cNvSpPr txBox="1"/>
          <p:nvPr/>
        </p:nvSpPr>
        <p:spPr>
          <a:xfrm>
            <a:off x="368723" y="310133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9FD04E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01</a:t>
            </a:r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팀 소개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E4CD4EE-B0E8-4D48-A324-019DA0780778}"/>
              </a:ext>
            </a:extLst>
          </p:cNvPr>
          <p:cNvSpPr txBox="1"/>
          <p:nvPr/>
        </p:nvSpPr>
        <p:spPr>
          <a:xfrm>
            <a:off x="368723" y="924389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우리 팀을 소개합니다</a:t>
            </a:r>
            <a:r>
              <a:rPr lang="en-US" altLang="ko-KR" dirty="0" smtClean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dirty="0">
              <a:solidFill>
                <a:srgbClr val="4B3368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507DDBE-AE3B-455B-96F8-DF895F05974B}"/>
              </a:ext>
            </a:extLst>
          </p:cNvPr>
          <p:cNvSpPr txBox="1"/>
          <p:nvPr/>
        </p:nvSpPr>
        <p:spPr>
          <a:xfrm>
            <a:off x="1703510" y="5378223"/>
            <a:ext cx="8784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smtClean="0">
                <a:latin typeface="궁서체" panose="02030609000101010101" pitchFamily="17" charset="-127"/>
                <a:ea typeface="궁서체" panose="02030609000101010101" pitchFamily="17" charset="-127"/>
              </a:rPr>
              <a:t>山海珍味</a:t>
            </a:r>
            <a:r>
              <a:rPr lang="en-US" altLang="ko-KR" sz="4000" dirty="0" smtClean="0">
                <a:latin typeface="궁서체" panose="02030609000101010101" pitchFamily="17" charset="-127"/>
                <a:ea typeface="궁서체" panose="02030609000101010101" pitchFamily="17" charset="-127"/>
              </a:rPr>
              <a:t>(</a:t>
            </a:r>
            <a:r>
              <a:rPr lang="ko-KR" altLang="en-US" sz="4000" dirty="0" smtClean="0">
                <a:latin typeface="궁서체" panose="02030609000101010101" pitchFamily="17" charset="-127"/>
                <a:ea typeface="궁서체" panose="02030609000101010101" pitchFamily="17" charset="-127"/>
              </a:rPr>
              <a:t>산해진미</a:t>
            </a:r>
            <a:r>
              <a:rPr lang="en-US" altLang="ko-KR" sz="4000" dirty="0" smtClean="0">
                <a:latin typeface="궁서체" panose="02030609000101010101" pitchFamily="17" charset="-127"/>
                <a:ea typeface="궁서체" panose="02030609000101010101" pitchFamily="17" charset="-127"/>
              </a:rPr>
              <a:t>)</a:t>
            </a:r>
            <a:endParaRPr lang="ko-KR" altLang="en-US" sz="4000" dirty="0"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8178800" y="2624667"/>
            <a:ext cx="892488" cy="423333"/>
            <a:chOff x="8178800" y="2624667"/>
            <a:chExt cx="892488" cy="423333"/>
          </a:xfrm>
        </p:grpSpPr>
        <p:sp>
          <p:nvSpPr>
            <p:cNvPr id="51" name="타원 50"/>
            <p:cNvSpPr/>
            <p:nvPr/>
          </p:nvSpPr>
          <p:spPr>
            <a:xfrm>
              <a:off x="8593271" y="2747433"/>
              <a:ext cx="372929" cy="3005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자유형 52"/>
            <p:cNvSpPr/>
            <p:nvPr/>
          </p:nvSpPr>
          <p:spPr>
            <a:xfrm>
              <a:off x="8178800" y="2624667"/>
              <a:ext cx="474133" cy="178492"/>
            </a:xfrm>
            <a:custGeom>
              <a:avLst/>
              <a:gdLst>
                <a:gd name="connsiteX0" fmla="*/ 0 w 474133"/>
                <a:gd name="connsiteY0" fmla="*/ 0 h 178492"/>
                <a:gd name="connsiteX1" fmla="*/ 42333 w 474133"/>
                <a:gd name="connsiteY1" fmla="*/ 33866 h 178492"/>
                <a:gd name="connsiteX2" fmla="*/ 110067 w 474133"/>
                <a:gd name="connsiteY2" fmla="*/ 84666 h 178492"/>
                <a:gd name="connsiteX3" fmla="*/ 143933 w 474133"/>
                <a:gd name="connsiteY3" fmla="*/ 93133 h 178492"/>
                <a:gd name="connsiteX4" fmla="*/ 194733 w 474133"/>
                <a:gd name="connsiteY4" fmla="*/ 110066 h 178492"/>
                <a:gd name="connsiteX5" fmla="*/ 287867 w 474133"/>
                <a:gd name="connsiteY5" fmla="*/ 135466 h 178492"/>
                <a:gd name="connsiteX6" fmla="*/ 313267 w 474133"/>
                <a:gd name="connsiteY6" fmla="*/ 143933 h 178492"/>
                <a:gd name="connsiteX7" fmla="*/ 338667 w 474133"/>
                <a:gd name="connsiteY7" fmla="*/ 152400 h 178492"/>
                <a:gd name="connsiteX8" fmla="*/ 372533 w 474133"/>
                <a:gd name="connsiteY8" fmla="*/ 160866 h 178492"/>
                <a:gd name="connsiteX9" fmla="*/ 431800 w 474133"/>
                <a:gd name="connsiteY9" fmla="*/ 177800 h 178492"/>
                <a:gd name="connsiteX10" fmla="*/ 474133 w 474133"/>
                <a:gd name="connsiteY10" fmla="*/ 177800 h 17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4133" h="178492">
                  <a:moveTo>
                    <a:pt x="0" y="0"/>
                  </a:moveTo>
                  <a:cubicBezTo>
                    <a:pt x="14111" y="11289"/>
                    <a:pt x="28613" y="22106"/>
                    <a:pt x="42333" y="33866"/>
                  </a:cubicBezTo>
                  <a:cubicBezTo>
                    <a:pt x="65566" y="53780"/>
                    <a:pt x="73253" y="75462"/>
                    <a:pt x="110067" y="84666"/>
                  </a:cubicBezTo>
                  <a:cubicBezTo>
                    <a:pt x="121356" y="87488"/>
                    <a:pt x="132788" y="89789"/>
                    <a:pt x="143933" y="93133"/>
                  </a:cubicBezTo>
                  <a:cubicBezTo>
                    <a:pt x="161029" y="98262"/>
                    <a:pt x="177230" y="106565"/>
                    <a:pt x="194733" y="110066"/>
                  </a:cubicBezTo>
                  <a:cubicBezTo>
                    <a:pt x="254567" y="122033"/>
                    <a:pt x="223418" y="113983"/>
                    <a:pt x="287867" y="135466"/>
                  </a:cubicBezTo>
                  <a:lnTo>
                    <a:pt x="313267" y="143933"/>
                  </a:lnTo>
                  <a:cubicBezTo>
                    <a:pt x="321734" y="146755"/>
                    <a:pt x="330009" y="150236"/>
                    <a:pt x="338667" y="152400"/>
                  </a:cubicBezTo>
                  <a:cubicBezTo>
                    <a:pt x="349956" y="155222"/>
                    <a:pt x="361345" y="157669"/>
                    <a:pt x="372533" y="160866"/>
                  </a:cubicBezTo>
                  <a:cubicBezTo>
                    <a:pt x="392968" y="166705"/>
                    <a:pt x="410141" y="175393"/>
                    <a:pt x="431800" y="177800"/>
                  </a:cubicBezTo>
                  <a:cubicBezTo>
                    <a:pt x="445825" y="179358"/>
                    <a:pt x="460022" y="177800"/>
                    <a:pt x="474133" y="1778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자유형 53"/>
            <p:cNvSpPr/>
            <p:nvPr/>
          </p:nvSpPr>
          <p:spPr>
            <a:xfrm rot="681660">
              <a:off x="8656244" y="2903336"/>
              <a:ext cx="415044" cy="74895"/>
            </a:xfrm>
            <a:custGeom>
              <a:avLst/>
              <a:gdLst>
                <a:gd name="connsiteX0" fmla="*/ 10479 w 53688"/>
                <a:gd name="connsiteY0" fmla="*/ 88 h 31881"/>
                <a:gd name="connsiteX1" fmla="*/ 52813 w 53688"/>
                <a:gd name="connsiteY1" fmla="*/ 25488 h 31881"/>
                <a:gd name="connsiteX2" fmla="*/ 2013 w 53688"/>
                <a:gd name="connsiteY2" fmla="*/ 17021 h 31881"/>
                <a:gd name="connsiteX3" fmla="*/ 10479 w 53688"/>
                <a:gd name="connsiteY3" fmla="*/ 88 h 3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688" h="31881">
                  <a:moveTo>
                    <a:pt x="10479" y="88"/>
                  </a:moveTo>
                  <a:cubicBezTo>
                    <a:pt x="18946" y="1499"/>
                    <a:pt x="60172" y="10769"/>
                    <a:pt x="52813" y="25488"/>
                  </a:cubicBezTo>
                  <a:cubicBezTo>
                    <a:pt x="45136" y="40843"/>
                    <a:pt x="17368" y="24698"/>
                    <a:pt x="2013" y="17021"/>
                  </a:cubicBezTo>
                  <a:cubicBezTo>
                    <a:pt x="-3035" y="14497"/>
                    <a:pt x="2012" y="-1323"/>
                    <a:pt x="10479" y="88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3593955" y="2836679"/>
            <a:ext cx="544037" cy="300567"/>
            <a:chOff x="8527251" y="2747433"/>
            <a:chExt cx="544037" cy="300567"/>
          </a:xfrm>
        </p:grpSpPr>
        <p:sp>
          <p:nvSpPr>
            <p:cNvPr id="57" name="타원 56"/>
            <p:cNvSpPr/>
            <p:nvPr/>
          </p:nvSpPr>
          <p:spPr>
            <a:xfrm>
              <a:off x="8593271" y="2747433"/>
              <a:ext cx="372929" cy="30056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자유형 57"/>
            <p:cNvSpPr/>
            <p:nvPr/>
          </p:nvSpPr>
          <p:spPr>
            <a:xfrm>
              <a:off x="8527251" y="2757439"/>
              <a:ext cx="125682" cy="45719"/>
            </a:xfrm>
            <a:custGeom>
              <a:avLst/>
              <a:gdLst>
                <a:gd name="connsiteX0" fmla="*/ 0 w 474133"/>
                <a:gd name="connsiteY0" fmla="*/ 0 h 178492"/>
                <a:gd name="connsiteX1" fmla="*/ 42333 w 474133"/>
                <a:gd name="connsiteY1" fmla="*/ 33866 h 178492"/>
                <a:gd name="connsiteX2" fmla="*/ 110067 w 474133"/>
                <a:gd name="connsiteY2" fmla="*/ 84666 h 178492"/>
                <a:gd name="connsiteX3" fmla="*/ 143933 w 474133"/>
                <a:gd name="connsiteY3" fmla="*/ 93133 h 178492"/>
                <a:gd name="connsiteX4" fmla="*/ 194733 w 474133"/>
                <a:gd name="connsiteY4" fmla="*/ 110066 h 178492"/>
                <a:gd name="connsiteX5" fmla="*/ 287867 w 474133"/>
                <a:gd name="connsiteY5" fmla="*/ 135466 h 178492"/>
                <a:gd name="connsiteX6" fmla="*/ 313267 w 474133"/>
                <a:gd name="connsiteY6" fmla="*/ 143933 h 178492"/>
                <a:gd name="connsiteX7" fmla="*/ 338667 w 474133"/>
                <a:gd name="connsiteY7" fmla="*/ 152400 h 178492"/>
                <a:gd name="connsiteX8" fmla="*/ 372533 w 474133"/>
                <a:gd name="connsiteY8" fmla="*/ 160866 h 178492"/>
                <a:gd name="connsiteX9" fmla="*/ 431800 w 474133"/>
                <a:gd name="connsiteY9" fmla="*/ 177800 h 178492"/>
                <a:gd name="connsiteX10" fmla="*/ 474133 w 474133"/>
                <a:gd name="connsiteY10" fmla="*/ 177800 h 17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4133" h="178492">
                  <a:moveTo>
                    <a:pt x="0" y="0"/>
                  </a:moveTo>
                  <a:cubicBezTo>
                    <a:pt x="14111" y="11289"/>
                    <a:pt x="28613" y="22106"/>
                    <a:pt x="42333" y="33866"/>
                  </a:cubicBezTo>
                  <a:cubicBezTo>
                    <a:pt x="65566" y="53780"/>
                    <a:pt x="73253" y="75462"/>
                    <a:pt x="110067" y="84666"/>
                  </a:cubicBezTo>
                  <a:cubicBezTo>
                    <a:pt x="121356" y="87488"/>
                    <a:pt x="132788" y="89789"/>
                    <a:pt x="143933" y="93133"/>
                  </a:cubicBezTo>
                  <a:cubicBezTo>
                    <a:pt x="161029" y="98262"/>
                    <a:pt x="177230" y="106565"/>
                    <a:pt x="194733" y="110066"/>
                  </a:cubicBezTo>
                  <a:cubicBezTo>
                    <a:pt x="254567" y="122033"/>
                    <a:pt x="223418" y="113983"/>
                    <a:pt x="287867" y="135466"/>
                  </a:cubicBezTo>
                  <a:lnTo>
                    <a:pt x="313267" y="143933"/>
                  </a:lnTo>
                  <a:cubicBezTo>
                    <a:pt x="321734" y="146755"/>
                    <a:pt x="330009" y="150236"/>
                    <a:pt x="338667" y="152400"/>
                  </a:cubicBezTo>
                  <a:cubicBezTo>
                    <a:pt x="349956" y="155222"/>
                    <a:pt x="361345" y="157669"/>
                    <a:pt x="372533" y="160866"/>
                  </a:cubicBezTo>
                  <a:cubicBezTo>
                    <a:pt x="392968" y="166705"/>
                    <a:pt x="410141" y="175393"/>
                    <a:pt x="431800" y="177800"/>
                  </a:cubicBezTo>
                  <a:cubicBezTo>
                    <a:pt x="445825" y="179358"/>
                    <a:pt x="460022" y="177800"/>
                    <a:pt x="474133" y="1778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자유형 58"/>
            <p:cNvSpPr/>
            <p:nvPr/>
          </p:nvSpPr>
          <p:spPr>
            <a:xfrm rot="681660">
              <a:off x="8656244" y="2903336"/>
              <a:ext cx="415044" cy="74895"/>
            </a:xfrm>
            <a:custGeom>
              <a:avLst/>
              <a:gdLst>
                <a:gd name="connsiteX0" fmla="*/ 10479 w 53688"/>
                <a:gd name="connsiteY0" fmla="*/ 88 h 31881"/>
                <a:gd name="connsiteX1" fmla="*/ 52813 w 53688"/>
                <a:gd name="connsiteY1" fmla="*/ 25488 h 31881"/>
                <a:gd name="connsiteX2" fmla="*/ 2013 w 53688"/>
                <a:gd name="connsiteY2" fmla="*/ 17021 h 31881"/>
                <a:gd name="connsiteX3" fmla="*/ 10479 w 53688"/>
                <a:gd name="connsiteY3" fmla="*/ 88 h 3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688" h="31881">
                  <a:moveTo>
                    <a:pt x="10479" y="88"/>
                  </a:moveTo>
                  <a:cubicBezTo>
                    <a:pt x="18946" y="1499"/>
                    <a:pt x="60172" y="10769"/>
                    <a:pt x="52813" y="25488"/>
                  </a:cubicBezTo>
                  <a:cubicBezTo>
                    <a:pt x="45136" y="40843"/>
                    <a:pt x="17368" y="24698"/>
                    <a:pt x="2013" y="17021"/>
                  </a:cubicBezTo>
                  <a:cubicBezTo>
                    <a:pt x="-3035" y="14497"/>
                    <a:pt x="2012" y="-1323"/>
                    <a:pt x="10479" y="88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3656796" y="786680"/>
            <a:ext cx="2229654" cy="1092278"/>
            <a:chOff x="8593271" y="865461"/>
            <a:chExt cx="1895215" cy="1092278"/>
          </a:xfrm>
        </p:grpSpPr>
        <p:sp>
          <p:nvSpPr>
            <p:cNvPr id="60" name="TextBox 59"/>
            <p:cNvSpPr txBox="1"/>
            <p:nvPr/>
          </p:nvSpPr>
          <p:spPr>
            <a:xfrm>
              <a:off x="8593271" y="1196582"/>
              <a:ext cx="18124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latin typeface="궁서체" panose="02030609000101010101" pitchFamily="17" charset="-127"/>
                  <a:ea typeface="궁서체" panose="02030609000101010101" pitchFamily="17" charset="-127"/>
                </a:rPr>
                <a:t>“</a:t>
              </a:r>
              <a:r>
                <a:rPr lang="ko-KR" altLang="en-US" sz="2400" dirty="0" smtClean="0">
                  <a:latin typeface="궁서체" panose="02030609000101010101" pitchFamily="17" charset="-127"/>
                  <a:ea typeface="궁서체" panose="02030609000101010101" pitchFamily="17" charset="-127"/>
                </a:rPr>
                <a:t>어머니</a:t>
              </a:r>
              <a:r>
                <a:rPr lang="en-US" altLang="ko-KR" sz="2400" dirty="0" smtClean="0">
                  <a:latin typeface="궁서체" panose="02030609000101010101" pitchFamily="17" charset="-127"/>
                  <a:ea typeface="궁서체" panose="02030609000101010101" pitchFamily="17" charset="-127"/>
                </a:rPr>
                <a:t>…”</a:t>
              </a:r>
              <a:endParaRPr lang="ko-KR" altLang="en-US" sz="2400" dirty="0">
                <a:latin typeface="궁서체" panose="02030609000101010101" pitchFamily="17" charset="-127"/>
                <a:ea typeface="궁서체" panose="02030609000101010101" pitchFamily="17" charset="-127"/>
              </a:endParaRPr>
            </a:p>
          </p:txBody>
        </p:sp>
        <p:sp>
          <p:nvSpPr>
            <p:cNvPr id="62" name="타원형 설명선 61"/>
            <p:cNvSpPr/>
            <p:nvPr/>
          </p:nvSpPr>
          <p:spPr>
            <a:xfrm>
              <a:off x="8593271" y="865461"/>
              <a:ext cx="1895215" cy="1092278"/>
            </a:xfrm>
            <a:prstGeom prst="wedgeEllipseCallou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8389933" y="866098"/>
            <a:ext cx="2179631" cy="1092278"/>
            <a:chOff x="8593271" y="865461"/>
            <a:chExt cx="1895215" cy="1092278"/>
          </a:xfrm>
        </p:grpSpPr>
        <p:sp>
          <p:nvSpPr>
            <p:cNvPr id="65" name="TextBox 64"/>
            <p:cNvSpPr txBox="1"/>
            <p:nvPr/>
          </p:nvSpPr>
          <p:spPr>
            <a:xfrm>
              <a:off x="8593271" y="1196582"/>
              <a:ext cx="18124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latin typeface="궁서체" panose="02030609000101010101" pitchFamily="17" charset="-127"/>
                  <a:ea typeface="궁서체" panose="02030609000101010101" pitchFamily="17" charset="-127"/>
                </a:rPr>
                <a:t>“</a:t>
              </a:r>
              <a:r>
                <a:rPr lang="ko-KR" altLang="en-US" sz="2400" dirty="0" smtClean="0">
                  <a:latin typeface="궁서체" panose="02030609000101010101" pitchFamily="17" charset="-127"/>
                  <a:ea typeface="궁서체" panose="02030609000101010101" pitchFamily="17" charset="-127"/>
                </a:rPr>
                <a:t>어머니</a:t>
              </a:r>
              <a:r>
                <a:rPr lang="en-US" altLang="ko-KR" sz="2400" dirty="0" smtClean="0">
                  <a:latin typeface="궁서체" panose="02030609000101010101" pitchFamily="17" charset="-127"/>
                  <a:ea typeface="궁서체" panose="02030609000101010101" pitchFamily="17" charset="-127"/>
                </a:rPr>
                <a:t>…”</a:t>
              </a:r>
              <a:endParaRPr lang="ko-KR" altLang="en-US" sz="2400" dirty="0">
                <a:latin typeface="궁서체" panose="02030609000101010101" pitchFamily="17" charset="-127"/>
                <a:ea typeface="궁서체" panose="02030609000101010101" pitchFamily="17" charset="-127"/>
              </a:endParaRPr>
            </a:p>
          </p:txBody>
        </p:sp>
        <p:sp>
          <p:nvSpPr>
            <p:cNvPr id="66" name="타원형 설명선 65"/>
            <p:cNvSpPr/>
            <p:nvPr/>
          </p:nvSpPr>
          <p:spPr>
            <a:xfrm>
              <a:off x="8593271" y="865461"/>
              <a:ext cx="1895215" cy="1092278"/>
            </a:xfrm>
            <a:prstGeom prst="wedgeEllipseCallou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8" name="그룹 67"/>
          <p:cNvGrpSpPr/>
          <p:nvPr/>
        </p:nvGrpSpPr>
        <p:grpSpPr>
          <a:xfrm flipV="1">
            <a:off x="74816" y="74812"/>
            <a:ext cx="12053453" cy="49879"/>
            <a:chOff x="179512" y="188640"/>
            <a:chExt cx="8856984" cy="72008"/>
          </a:xfrm>
        </p:grpSpPr>
        <p:cxnSp>
          <p:nvCxnSpPr>
            <p:cNvPr id="69" name="직선 연결선 68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0" name="직선 연결선 69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1" name="그룹 70"/>
          <p:cNvGrpSpPr/>
          <p:nvPr/>
        </p:nvGrpSpPr>
        <p:grpSpPr>
          <a:xfrm flipV="1">
            <a:off x="74815" y="6736078"/>
            <a:ext cx="12053453" cy="49879"/>
            <a:chOff x="179512" y="188640"/>
            <a:chExt cx="8856984" cy="72008"/>
          </a:xfrm>
        </p:grpSpPr>
        <p:cxnSp>
          <p:nvCxnSpPr>
            <p:cNvPr id="72" name="직선 연결선 71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3" name="직선 연결선 72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75" name="그림 7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778" y="6283981"/>
            <a:ext cx="1134490" cy="366604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455" y="-501030"/>
            <a:ext cx="9049157" cy="678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4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3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3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3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3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3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33333E-6 L 0.25 -3.33333E-6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33333E-6 L -0.25 -3.33333E-6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02189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4B3368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02</a:t>
            </a:r>
            <a:r>
              <a:rPr lang="en-US" altLang="ko-KR" sz="3600" dirty="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ko-KR" altLang="en-US" sz="3600" dirty="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아이디어 선정</a:t>
            </a:r>
            <a:endParaRPr lang="en-US" altLang="ko-KR" sz="36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 flipV="1">
            <a:off x="74816" y="74812"/>
            <a:ext cx="12053453" cy="49879"/>
            <a:chOff x="179512" y="188640"/>
            <a:chExt cx="8856984" cy="72008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그룹 6"/>
          <p:cNvGrpSpPr/>
          <p:nvPr/>
        </p:nvGrpSpPr>
        <p:grpSpPr>
          <a:xfrm flipV="1">
            <a:off x="74815" y="6736078"/>
            <a:ext cx="12053453" cy="49879"/>
            <a:chOff x="179512" y="188640"/>
            <a:chExt cx="8856984" cy="72008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778" y="6283981"/>
            <a:ext cx="1134490" cy="36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00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AE80370A-E07D-4E8D-BF89-7C1604C04D65}"/>
              </a:ext>
            </a:extLst>
          </p:cNvPr>
          <p:cNvSpPr txBox="1"/>
          <p:nvPr/>
        </p:nvSpPr>
        <p:spPr>
          <a:xfrm>
            <a:off x="368723" y="310133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9FD04E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02</a:t>
            </a:r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아이디어 선정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4CD4EE-B0E8-4D48-A324-019DA0780778}"/>
              </a:ext>
            </a:extLst>
          </p:cNvPr>
          <p:cNvSpPr txBox="1"/>
          <p:nvPr/>
        </p:nvSpPr>
        <p:spPr>
          <a:xfrm>
            <a:off x="368723" y="924389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2-1 </a:t>
            </a:r>
            <a:r>
              <a:rPr lang="ko-KR" altLang="en-US" dirty="0" smtClean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브레인 </a:t>
            </a:r>
            <a:r>
              <a:rPr lang="ko-KR" altLang="en-US" dirty="0" err="1" smtClean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스토밍</a:t>
            </a:r>
            <a:r>
              <a:rPr lang="en-US" altLang="ko-KR" dirty="0" smtClean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(Brain Storming)</a:t>
            </a:r>
            <a:endParaRPr lang="ko-KR" altLang="en-US" dirty="0">
              <a:solidFill>
                <a:srgbClr val="4B3368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73" name="그룹 72"/>
          <p:cNvGrpSpPr/>
          <p:nvPr/>
        </p:nvGrpSpPr>
        <p:grpSpPr>
          <a:xfrm flipV="1">
            <a:off x="74816" y="74812"/>
            <a:ext cx="12053453" cy="49879"/>
            <a:chOff x="179512" y="188640"/>
            <a:chExt cx="8856984" cy="72008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6" name="그룹 75"/>
          <p:cNvGrpSpPr/>
          <p:nvPr/>
        </p:nvGrpSpPr>
        <p:grpSpPr>
          <a:xfrm flipV="1">
            <a:off x="74815" y="6736078"/>
            <a:ext cx="12053453" cy="49879"/>
            <a:chOff x="179512" y="188640"/>
            <a:chExt cx="8856984" cy="72008"/>
          </a:xfrm>
        </p:grpSpPr>
        <p:cxnSp>
          <p:nvCxnSpPr>
            <p:cNvPr id="77" name="직선 연결선 76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778" y="6283981"/>
            <a:ext cx="1134490" cy="36660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504" y="1041957"/>
            <a:ext cx="6006073" cy="546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35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AE80370A-E07D-4E8D-BF89-7C1604C04D65}"/>
              </a:ext>
            </a:extLst>
          </p:cNvPr>
          <p:cNvSpPr txBox="1"/>
          <p:nvPr/>
        </p:nvSpPr>
        <p:spPr>
          <a:xfrm>
            <a:off x="368723" y="310133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9FD04E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02</a:t>
            </a:r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아이디어 선정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4CD4EE-B0E8-4D48-A324-019DA0780778}"/>
              </a:ext>
            </a:extLst>
          </p:cNvPr>
          <p:cNvSpPr txBox="1"/>
          <p:nvPr/>
        </p:nvSpPr>
        <p:spPr>
          <a:xfrm>
            <a:off x="368723" y="924389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2-1 </a:t>
            </a:r>
            <a:r>
              <a:rPr lang="ko-KR" altLang="en-US" dirty="0" smtClean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브레인 </a:t>
            </a:r>
            <a:r>
              <a:rPr lang="ko-KR" altLang="en-US" dirty="0" err="1" smtClean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스토밍</a:t>
            </a:r>
            <a:r>
              <a:rPr lang="en-US" altLang="ko-KR" dirty="0" smtClean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(Brain Storming)</a:t>
            </a:r>
            <a:endParaRPr lang="ko-KR" altLang="en-US" dirty="0">
              <a:solidFill>
                <a:srgbClr val="4B3368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7026" y="1910274"/>
            <a:ext cx="3050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패션 블로그</a:t>
            </a:r>
            <a:endParaRPr lang="ko-KR" altLang="en-US" sz="32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43" y="1603115"/>
            <a:ext cx="3538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아이돌</a:t>
            </a:r>
            <a:r>
              <a:rPr lang="ko-KR" altLang="en-US" sz="2800" dirty="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ko-KR" altLang="en-US" sz="2800" dirty="0" err="1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덕질</a:t>
            </a:r>
            <a:r>
              <a:rPr lang="ko-KR" altLang="en-US" sz="2800" dirty="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블로그</a:t>
            </a:r>
            <a:endParaRPr lang="ko-KR" altLang="en-US" sz="28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40978" y="4588747"/>
            <a:ext cx="2784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등산 블로그</a:t>
            </a:r>
            <a:endParaRPr lang="ko-KR" altLang="en-US" sz="40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21783" y="3734077"/>
            <a:ext cx="33367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요리 블로그</a:t>
            </a:r>
            <a:endParaRPr lang="ko-KR" altLang="en-US" sz="48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33360" y="2962101"/>
            <a:ext cx="2784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낚시 블로그</a:t>
            </a:r>
            <a:endParaRPr lang="ko-KR" altLang="en-US" sz="36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460" y="1410825"/>
            <a:ext cx="3771900" cy="4086225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 flipV="1">
            <a:off x="74816" y="74812"/>
            <a:ext cx="12053453" cy="49879"/>
            <a:chOff x="179512" y="188640"/>
            <a:chExt cx="8856984" cy="72008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 flipV="1">
            <a:off x="74815" y="6736078"/>
            <a:ext cx="12053453" cy="49879"/>
            <a:chOff x="179512" y="188640"/>
            <a:chExt cx="8856984" cy="72008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778" y="6283981"/>
            <a:ext cx="1134490" cy="36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4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AE80370A-E07D-4E8D-BF89-7C1604C04D65}"/>
              </a:ext>
            </a:extLst>
          </p:cNvPr>
          <p:cNvSpPr txBox="1"/>
          <p:nvPr/>
        </p:nvSpPr>
        <p:spPr>
          <a:xfrm>
            <a:off x="368723" y="310133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92D050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02</a:t>
            </a:r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아이디어 선정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4CD4EE-B0E8-4D48-A324-019DA0780778}"/>
              </a:ext>
            </a:extLst>
          </p:cNvPr>
          <p:cNvSpPr txBox="1"/>
          <p:nvPr/>
        </p:nvSpPr>
        <p:spPr>
          <a:xfrm>
            <a:off x="368723" y="924389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2-1 </a:t>
            </a:r>
            <a:r>
              <a:rPr lang="ko-KR" altLang="en-US" dirty="0" smtClean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브레인 </a:t>
            </a:r>
            <a:r>
              <a:rPr lang="ko-KR" altLang="en-US" dirty="0" err="1" smtClean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스토밍</a:t>
            </a:r>
            <a:r>
              <a:rPr lang="en-US" altLang="ko-KR" dirty="0" smtClean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(Brain Storming)</a:t>
            </a:r>
            <a:endParaRPr lang="ko-KR" altLang="en-US" dirty="0">
              <a:solidFill>
                <a:srgbClr val="4B3368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312841" y="-175009"/>
            <a:ext cx="10093592" cy="6858000"/>
            <a:chOff x="1341121" y="-282633"/>
            <a:chExt cx="10093592" cy="6858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1121" y="-282633"/>
              <a:ext cx="9144000" cy="68580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40366">
              <a:off x="1589269" y="1384220"/>
              <a:ext cx="2151458" cy="2151458"/>
            </a:xfrm>
            <a:prstGeom prst="rect">
              <a:avLst/>
            </a:prstGeom>
          </p:spPr>
        </p:pic>
        <p:sp>
          <p:nvSpPr>
            <p:cNvPr id="5" name="타원형 설명선 4"/>
            <p:cNvSpPr/>
            <p:nvPr/>
          </p:nvSpPr>
          <p:spPr>
            <a:xfrm rot="21358244">
              <a:off x="7588577" y="548457"/>
              <a:ext cx="3846136" cy="2798059"/>
            </a:xfrm>
            <a:prstGeom prst="wedgeEllipseCallout">
              <a:avLst>
                <a:gd name="adj1" fmla="val -59730"/>
                <a:gd name="adj2" fmla="val 25634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 smtClean="0">
                  <a:solidFill>
                    <a:schemeClr val="tx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얘들아</a:t>
              </a:r>
              <a:r>
                <a:rPr lang="en-US" altLang="ko-KR" sz="3200" dirty="0" smtClean="0">
                  <a:solidFill>
                    <a:schemeClr val="tx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!</a:t>
              </a:r>
              <a:endParaRPr lang="en-US" altLang="ko-KR" sz="32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  <a:p>
              <a:pPr algn="ctr"/>
              <a:r>
                <a:rPr lang="ko-KR" altLang="en-US" sz="3200" dirty="0" smtClean="0">
                  <a:solidFill>
                    <a:schemeClr val="tx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내 얘기 한 번 들어볼래</a:t>
              </a:r>
              <a:r>
                <a:rPr lang="en-US" altLang="ko-KR" sz="3200" dirty="0" smtClean="0">
                  <a:solidFill>
                    <a:schemeClr val="tx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?</a:t>
              </a:r>
              <a:endParaRPr lang="ko-KR" altLang="en-US" sz="32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778" y="6283981"/>
            <a:ext cx="1134490" cy="366604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 flipV="1">
            <a:off x="74816" y="74812"/>
            <a:ext cx="12053453" cy="49879"/>
            <a:chOff x="179512" y="188640"/>
            <a:chExt cx="8856984" cy="72008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 flipV="1">
            <a:off x="74815" y="6736078"/>
            <a:ext cx="12053453" cy="49879"/>
            <a:chOff x="179512" y="188640"/>
            <a:chExt cx="8856984" cy="72008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005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24" y="1046375"/>
            <a:ext cx="9718154" cy="5362086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AE80370A-E07D-4E8D-BF89-7C1604C04D65}"/>
              </a:ext>
            </a:extLst>
          </p:cNvPr>
          <p:cNvSpPr txBox="1"/>
          <p:nvPr/>
        </p:nvSpPr>
        <p:spPr>
          <a:xfrm>
            <a:off x="368723" y="310133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9FD04E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02</a:t>
            </a:r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아이디어 선정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4CD4EE-B0E8-4D48-A324-019DA0780778}"/>
              </a:ext>
            </a:extLst>
          </p:cNvPr>
          <p:cNvSpPr txBox="1"/>
          <p:nvPr/>
        </p:nvSpPr>
        <p:spPr>
          <a:xfrm>
            <a:off x="368723" y="924389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2-1 </a:t>
            </a:r>
            <a:r>
              <a:rPr lang="ko-KR" altLang="en-US" dirty="0" smtClean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브레인 </a:t>
            </a:r>
            <a:r>
              <a:rPr lang="ko-KR" altLang="en-US" dirty="0" err="1" smtClean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스토밍</a:t>
            </a:r>
            <a:r>
              <a:rPr lang="en-US" altLang="ko-KR" dirty="0" smtClean="0">
                <a:solidFill>
                  <a:srgbClr val="4B336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(Brain Storming)</a:t>
            </a:r>
            <a:endParaRPr lang="ko-KR" altLang="en-US" dirty="0">
              <a:solidFill>
                <a:srgbClr val="4B3368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07DDBE-AE3B-455B-96F8-DF895F05974B}"/>
              </a:ext>
            </a:extLst>
          </p:cNvPr>
          <p:cNvSpPr txBox="1"/>
          <p:nvPr/>
        </p:nvSpPr>
        <p:spPr>
          <a:xfrm>
            <a:off x="1976942" y="2729004"/>
            <a:ext cx="82491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해외 취업을 위한 포트폴리오 블로그를 </a:t>
            </a:r>
            <a:r>
              <a:rPr lang="ko-KR" altLang="en-US" sz="4800" dirty="0" err="1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만드는거야</a:t>
            </a:r>
            <a:r>
              <a:rPr lang="en-US" altLang="ko-KR" sz="4800" dirty="0" smtClean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!</a:t>
            </a:r>
            <a:endParaRPr lang="ko-KR" altLang="en-US" sz="48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flipV="1">
            <a:off x="74816" y="74812"/>
            <a:ext cx="12053453" cy="49879"/>
            <a:chOff x="179512" y="188640"/>
            <a:chExt cx="8856984" cy="72008"/>
          </a:xfrm>
        </p:grpSpPr>
        <p:cxnSp>
          <p:nvCxnSpPr>
            <p:cNvPr id="11" name="직선 연결선 10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그룹 12"/>
          <p:cNvGrpSpPr/>
          <p:nvPr/>
        </p:nvGrpSpPr>
        <p:grpSpPr>
          <a:xfrm flipV="1">
            <a:off x="74815" y="6736078"/>
            <a:ext cx="12053453" cy="49879"/>
            <a:chOff x="179512" y="188640"/>
            <a:chExt cx="8856984" cy="72008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19050">
              <a:solidFill>
                <a:srgbClr val="CE1F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778" y="6283981"/>
            <a:ext cx="1134490" cy="36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5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1551</TotalTime>
  <Words>468</Words>
  <Application>Microsoft Office PowerPoint</Application>
  <PresentationFormat>와이드스크린</PresentationFormat>
  <Paragraphs>134</Paragraphs>
  <Slides>30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8" baseType="lpstr">
      <vt:lpstr>a옛날사진관4</vt:lpstr>
      <vt:lpstr>a옛날사진관5</vt:lpstr>
      <vt:lpstr>a옛날사진관3</vt:lpstr>
      <vt:lpstr>맑은 고딕</vt:lpstr>
      <vt:lpstr>Arial</vt:lpstr>
      <vt:lpstr>궁서체</vt:lpstr>
      <vt:lpstr>Bahnschrift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multicampus</cp:lastModifiedBy>
  <cp:revision>113</cp:revision>
  <dcterms:created xsi:type="dcterms:W3CDTF">2020-08-13T02:55:18Z</dcterms:created>
  <dcterms:modified xsi:type="dcterms:W3CDTF">2020-08-20T15:56:31Z</dcterms:modified>
</cp:coreProperties>
</file>